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7" r:id="rId2"/>
    <p:sldId id="375" r:id="rId3"/>
    <p:sldId id="379" r:id="rId4"/>
    <p:sldId id="378" r:id="rId5"/>
    <p:sldId id="376" r:id="rId6"/>
    <p:sldId id="382" r:id="rId7"/>
    <p:sldId id="268" r:id="rId8"/>
    <p:sldId id="381" r:id="rId9"/>
    <p:sldId id="383" r:id="rId10"/>
    <p:sldId id="384" r:id="rId11"/>
    <p:sldId id="385" r:id="rId12"/>
    <p:sldId id="386" r:id="rId13"/>
    <p:sldId id="387" r:id="rId14"/>
    <p:sldId id="388" r:id="rId15"/>
    <p:sldId id="282" r:id="rId16"/>
    <p:sldId id="283" r:id="rId17"/>
    <p:sldId id="284" r:id="rId18"/>
    <p:sldId id="391" r:id="rId19"/>
    <p:sldId id="3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FF"/>
    <a:srgbClr val="3C4556"/>
    <a:srgbClr val="C34F4D"/>
    <a:srgbClr val="2F392F"/>
    <a:srgbClr val="983634"/>
    <a:srgbClr val="56647C"/>
    <a:srgbClr val="465446"/>
    <a:srgbClr val="EBD0C2"/>
    <a:srgbClr val="232A23"/>
    <a:srgbClr val="798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18" autoAdjust="0"/>
    <p:restoredTop sz="94799" autoAdjust="0"/>
  </p:normalViewPr>
  <p:slideViewPr>
    <p:cSldViewPr snapToGrid="0">
      <p:cViewPr varScale="1">
        <p:scale>
          <a:sx n="125" d="100"/>
          <a:sy n="125" d="100"/>
        </p:scale>
        <p:origin x="30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  <a:t>2022/11/16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4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bg>
      <p:bgPr>
        <a:solidFill>
          <a:srgbClr val="006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2B3C52A-6601-4DE9-97BE-98F055454E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51" y="5374873"/>
            <a:ext cx="1057268" cy="5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186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836360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41004" y="-1667055"/>
            <a:ext cx="1387634" cy="35495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7492493" y="-2078420"/>
            <a:ext cx="1387634" cy="59483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8018223" y="-1671921"/>
            <a:ext cx="2561214" cy="894148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10177298" y="1194836"/>
            <a:ext cx="1387634" cy="60714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11252103" y="3935490"/>
            <a:ext cx="1387634" cy="282969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996689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D65BE1-69CC-4C88-A56C-5CD2D5B6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14473" y="1357493"/>
            <a:ext cx="4081527" cy="41430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4502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120AD9C-0FAD-4FCB-8D27-DCD51D79E7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8914" y="2117801"/>
            <a:ext cx="2721086" cy="5715559"/>
          </a:xfrm>
          <a:custGeom>
            <a:avLst/>
            <a:gdLst>
              <a:gd name="connsiteX0" fmla="*/ 201713 w 2985247"/>
              <a:gd name="connsiteY0" fmla="*/ 0 h 6536947"/>
              <a:gd name="connsiteX1" fmla="*/ 2783534 w 2985247"/>
              <a:gd name="connsiteY1" fmla="*/ 0 h 6536947"/>
              <a:gd name="connsiteX2" fmla="*/ 2985247 w 2985247"/>
              <a:gd name="connsiteY2" fmla="*/ 201713 h 6536947"/>
              <a:gd name="connsiteX3" fmla="*/ 2985247 w 2985247"/>
              <a:gd name="connsiteY3" fmla="*/ 6335234 h 6536947"/>
              <a:gd name="connsiteX4" fmla="*/ 2783534 w 2985247"/>
              <a:gd name="connsiteY4" fmla="*/ 6536947 h 6536947"/>
              <a:gd name="connsiteX5" fmla="*/ 201713 w 2985247"/>
              <a:gd name="connsiteY5" fmla="*/ 6536947 h 6536947"/>
              <a:gd name="connsiteX6" fmla="*/ 0 w 2985247"/>
              <a:gd name="connsiteY6" fmla="*/ 6335234 h 6536947"/>
              <a:gd name="connsiteX7" fmla="*/ 0 w 2985247"/>
              <a:gd name="connsiteY7" fmla="*/ 201713 h 6536947"/>
              <a:gd name="connsiteX8" fmla="*/ 201713 w 2985247"/>
              <a:gd name="connsiteY8" fmla="*/ 0 h 653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85247" h="6536947">
                <a:moveTo>
                  <a:pt x="201713" y="0"/>
                </a:moveTo>
                <a:lnTo>
                  <a:pt x="2783534" y="0"/>
                </a:lnTo>
                <a:cubicBezTo>
                  <a:pt x="2894937" y="0"/>
                  <a:pt x="2985247" y="90310"/>
                  <a:pt x="2985247" y="201713"/>
                </a:cubicBezTo>
                <a:lnTo>
                  <a:pt x="2985247" y="6335234"/>
                </a:lnTo>
                <a:cubicBezTo>
                  <a:pt x="2985247" y="6446637"/>
                  <a:pt x="2894937" y="6536947"/>
                  <a:pt x="2783534" y="6536947"/>
                </a:cubicBezTo>
                <a:lnTo>
                  <a:pt x="201713" y="6536947"/>
                </a:lnTo>
                <a:cubicBezTo>
                  <a:pt x="90310" y="6536947"/>
                  <a:pt x="0" y="6446637"/>
                  <a:pt x="0" y="6335234"/>
                </a:cubicBezTo>
                <a:lnTo>
                  <a:pt x="0" y="201713"/>
                </a:lnTo>
                <a:cubicBezTo>
                  <a:pt x="0" y="90310"/>
                  <a:pt x="90310" y="0"/>
                  <a:pt x="201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53488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16632D-7723-4CE8-892B-ACDD21BEA4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92480" y="1920240"/>
            <a:ext cx="4724399" cy="297688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56617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0FA571-F4BC-4CBB-B923-E640A9079A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121" y="1818640"/>
            <a:ext cx="3992880" cy="24790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0123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00AC8BA-A873-4FC3-B337-99B571334A33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占位符 3" descr="图片包含 游戏机, 马&#10;&#10;描述已自动生成">
              <a:extLst>
                <a:ext uri="{FF2B5EF4-FFF2-40B4-BE49-F238E27FC236}">
                  <a16:creationId xmlns:a16="http://schemas.microsoft.com/office/drawing/2014/main" id="{EA1E2416-1497-4995-9C0A-B3038274D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pic>
          <p:nvPicPr>
            <p:cNvPr id="4" name="图片 3" descr="QR 代码&#10;&#10;描述已自动生成">
              <a:extLst>
                <a:ext uri="{FF2B5EF4-FFF2-40B4-BE49-F238E27FC236}">
                  <a16:creationId xmlns:a16="http://schemas.microsoft.com/office/drawing/2014/main" id="{18CC1E8C-77BB-447C-8C10-D45F0FA9F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539" y="1930039"/>
              <a:ext cx="2810921" cy="2997920"/>
            </a:xfrm>
            <a:prstGeom prst="rect">
              <a:avLst/>
            </a:prstGeom>
          </p:spPr>
        </p:pic>
        <p:pic>
          <p:nvPicPr>
            <p:cNvPr id="5" name="图片 4" descr="图片包含 公司名称&#10;&#10;描述已自动生成">
              <a:extLst>
                <a:ext uri="{FF2B5EF4-FFF2-40B4-BE49-F238E27FC236}">
                  <a16:creationId xmlns:a16="http://schemas.microsoft.com/office/drawing/2014/main" id="{1F67C6FA-4712-493A-8707-A5147CC80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925" y="5625548"/>
              <a:ext cx="1221891" cy="640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58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3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37805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2647666" y="-1"/>
            <a:ext cx="9544334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36708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86752"/>
            <a:ext cx="12192000" cy="367124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0114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72138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55388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361071" y="1823134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7">
            <a:extLst>
              <a:ext uri="{FF2B5EF4-FFF2-40B4-BE49-F238E27FC236}">
                <a16:creationId xmlns:a16="http://schemas.microsoft.com/office/drawing/2014/main" id="{225687E1-9060-4724-9953-3E9CBA65C4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2897" y="1823134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7">
            <a:extLst>
              <a:ext uri="{FF2B5EF4-FFF2-40B4-BE49-F238E27FC236}">
                <a16:creationId xmlns:a16="http://schemas.microsoft.com/office/drawing/2014/main" id="{50A8467E-6573-4F77-976A-4397AEA341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4723" y="1823133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73637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50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9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7" r:id="rId11"/>
    <p:sldLayoutId id="2147483659" r:id="rId12"/>
    <p:sldLayoutId id="2147483672" r:id="rId13"/>
    <p:sldLayoutId id="2147483673" r:id="rId14"/>
    <p:sldLayoutId id="2147483674" r:id="rId15"/>
    <p:sldLayoutId id="21474836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1F51A93-3F9F-402B-91BB-EB950EE3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2" y="1206815"/>
            <a:ext cx="9266723" cy="4444369"/>
          </a:xfrm>
          <a:prstGeom prst="rect">
            <a:avLst/>
          </a:prstGeom>
        </p:spPr>
      </p:pic>
      <p:pic>
        <p:nvPicPr>
          <p:cNvPr id="7" name="图片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49C1EE0-6EEC-4A20-A908-8F3907DADB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00" y="2912342"/>
            <a:ext cx="2199240" cy="1151983"/>
          </a:xfrm>
          <a:prstGeom prst="rect">
            <a:avLst/>
          </a:prstGeom>
        </p:spPr>
      </p:pic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6DCC6E5-F165-4B97-9D12-D7AB27553EA0}"/>
              </a:ext>
            </a:extLst>
          </p:cNvPr>
          <p:cNvSpPr/>
          <p:nvPr/>
        </p:nvSpPr>
        <p:spPr>
          <a:xfrm>
            <a:off x="0" y="2603766"/>
            <a:ext cx="5194852" cy="1660614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24F233A-ED0D-41BE-AE2A-7BABECF3E00F}"/>
              </a:ext>
            </a:extLst>
          </p:cNvPr>
          <p:cNvSpPr/>
          <p:nvPr/>
        </p:nvSpPr>
        <p:spPr>
          <a:xfrm>
            <a:off x="7339749" y="5167060"/>
            <a:ext cx="3376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汇报小组：</a:t>
            </a:r>
            <a:r>
              <a:rPr lang="en-US" altLang="zh-CN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07-</a:t>
            </a:r>
            <a:r>
              <a:rPr lang="zh-CN" altLang="en-US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齐次方程组</a:t>
            </a:r>
          </a:p>
        </p:txBody>
      </p:sp>
      <p:sp>
        <p:nvSpPr>
          <p:cNvPr id="19" name="矩形: 圆角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BABC97D-78C6-4F3A-9403-09018A0D0059}"/>
              </a:ext>
            </a:extLst>
          </p:cNvPr>
          <p:cNvSpPr/>
          <p:nvPr/>
        </p:nvSpPr>
        <p:spPr>
          <a:xfrm>
            <a:off x="11409112" y="2450385"/>
            <a:ext cx="59635" cy="1957229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7DF1F37-097F-4775-90FC-CCC133605E91}"/>
              </a:ext>
            </a:extLst>
          </p:cNvPr>
          <p:cNvSpPr/>
          <p:nvPr/>
        </p:nvSpPr>
        <p:spPr>
          <a:xfrm>
            <a:off x="1866037" y="2863996"/>
            <a:ext cx="8545098" cy="120032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Wingdings" panose="05000000000000000000" pitchFamily="2" charset="2"/>
                <a:ea typeface="思源黑体 Heavy" panose="020B0A00000000000000" pitchFamily="34" charset="-122"/>
              </a:rPr>
              <a:t>易点名</a:t>
            </a:r>
            <a:r>
              <a:rPr lang="en-US" altLang="zh-CN" sz="7200" dirty="0">
                <a:solidFill>
                  <a:schemeClr val="bg1"/>
                </a:solidFill>
                <a:latin typeface="Wingdings" panose="05000000000000000000" pitchFamily="2" charset="2"/>
                <a:ea typeface="思源黑体 Heavy" panose="020B0A00000000000000" pitchFamily="34" charset="-122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latin typeface="Franklin Gothic Heavy" panose="020B0903020102020204" pitchFamily="34" charset="0"/>
                <a:ea typeface="思源黑体 Heavy" panose="020B0A00000000000000" pitchFamily="34" charset="-122"/>
              </a:rPr>
              <a:t>中期总结</a:t>
            </a:r>
            <a:endParaRPr lang="en-US" altLang="zh-CN" sz="7200" dirty="0">
              <a:solidFill>
                <a:schemeClr val="bg1"/>
              </a:solidFill>
              <a:latin typeface="Franklin Gothic Heavy" panose="020B0903020102020204" pitchFamily="34" charset="0"/>
              <a:ea typeface="思源黑体 Heavy" panose="020B0A00000000000000" pitchFamily="34" charset="-122"/>
            </a:endParaRPr>
          </a:p>
        </p:txBody>
      </p:sp>
      <p:pic>
        <p:nvPicPr>
          <p:cNvPr id="26" name="图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656E622-4A91-4B70-A8BF-93C6DE5FB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500" y="1483652"/>
            <a:ext cx="570197" cy="5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F326E73-EBFD-4F8E-8B9D-A682BD920379}"/>
              </a:ext>
            </a:extLst>
          </p:cNvPr>
          <p:cNvSpPr/>
          <p:nvPr/>
        </p:nvSpPr>
        <p:spPr>
          <a:xfrm>
            <a:off x="3918891" y="699940"/>
            <a:ext cx="4354218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Data Analysis</a:t>
            </a:r>
          </a:p>
        </p:txBody>
      </p:sp>
      <p:sp>
        <p:nvSpPr>
          <p:cNvPr id="3" name="矩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261FA3D-422A-41B3-B40B-102B8CBF0648}"/>
              </a:ext>
            </a:extLst>
          </p:cNvPr>
          <p:cNvSpPr/>
          <p:nvPr/>
        </p:nvSpPr>
        <p:spPr>
          <a:xfrm>
            <a:off x="2322121" y="1530937"/>
            <a:ext cx="7547757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</a:p>
        </p:txBody>
      </p:sp>
      <p:sp>
        <p:nvSpPr>
          <p:cNvPr id="4" name="任意多边形: 形状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BD45273-8692-4B06-A6D8-66D6CA125D12}"/>
              </a:ext>
            </a:extLst>
          </p:cNvPr>
          <p:cNvSpPr/>
          <p:nvPr/>
        </p:nvSpPr>
        <p:spPr>
          <a:xfrm>
            <a:off x="-1" y="2822713"/>
            <a:ext cx="6427305" cy="1540119"/>
          </a:xfrm>
          <a:custGeom>
            <a:avLst/>
            <a:gdLst>
              <a:gd name="connsiteX0" fmla="*/ 0 w 6811617"/>
              <a:gd name="connsiteY0" fmla="*/ 1074555 h 1540119"/>
              <a:gd name="connsiteX1" fmla="*/ 443948 w 6811617"/>
              <a:gd name="connsiteY1" fmla="*/ 471581 h 1540119"/>
              <a:gd name="connsiteX2" fmla="*/ 954156 w 6811617"/>
              <a:gd name="connsiteY2" fmla="*/ 1008294 h 1540119"/>
              <a:gd name="connsiteX3" fmla="*/ 1782417 w 6811617"/>
              <a:gd name="connsiteY3" fmla="*/ 544468 h 1540119"/>
              <a:gd name="connsiteX4" fmla="*/ 2398643 w 6811617"/>
              <a:gd name="connsiteY4" fmla="*/ 809512 h 1540119"/>
              <a:gd name="connsiteX5" fmla="*/ 3154017 w 6811617"/>
              <a:gd name="connsiteY5" fmla="*/ 1129 h 1540119"/>
              <a:gd name="connsiteX6" fmla="*/ 3942522 w 6811617"/>
              <a:gd name="connsiteY6" fmla="*/ 630608 h 1540119"/>
              <a:gd name="connsiteX7" fmla="*/ 4558748 w 6811617"/>
              <a:gd name="connsiteY7" fmla="*/ 537842 h 1540119"/>
              <a:gd name="connsiteX8" fmla="*/ 5274365 w 6811617"/>
              <a:gd name="connsiteY8" fmla="*/ 1538381 h 1540119"/>
              <a:gd name="connsiteX9" fmla="*/ 6361043 w 6811617"/>
              <a:gd name="connsiteY9" fmla="*/ 259547 h 1540119"/>
              <a:gd name="connsiteX10" fmla="*/ 6811617 w 6811617"/>
              <a:gd name="connsiteY10" fmla="*/ 199912 h 154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1617" h="1540119">
                <a:moveTo>
                  <a:pt x="0" y="1074555"/>
                </a:moveTo>
                <a:cubicBezTo>
                  <a:pt x="142461" y="778590"/>
                  <a:pt x="284922" y="482625"/>
                  <a:pt x="443948" y="471581"/>
                </a:cubicBezTo>
                <a:cubicBezTo>
                  <a:pt x="602974" y="460537"/>
                  <a:pt x="731078" y="996146"/>
                  <a:pt x="954156" y="1008294"/>
                </a:cubicBezTo>
                <a:cubicBezTo>
                  <a:pt x="1177234" y="1020442"/>
                  <a:pt x="1541669" y="577598"/>
                  <a:pt x="1782417" y="544468"/>
                </a:cubicBezTo>
                <a:cubicBezTo>
                  <a:pt x="2023165" y="511338"/>
                  <a:pt x="2170043" y="900069"/>
                  <a:pt x="2398643" y="809512"/>
                </a:cubicBezTo>
                <a:cubicBezTo>
                  <a:pt x="2627243" y="718955"/>
                  <a:pt x="2896704" y="30946"/>
                  <a:pt x="3154017" y="1129"/>
                </a:cubicBezTo>
                <a:cubicBezTo>
                  <a:pt x="3411330" y="-28688"/>
                  <a:pt x="3708400" y="541156"/>
                  <a:pt x="3942522" y="630608"/>
                </a:cubicBezTo>
                <a:cubicBezTo>
                  <a:pt x="4176644" y="720060"/>
                  <a:pt x="4336774" y="386547"/>
                  <a:pt x="4558748" y="537842"/>
                </a:cubicBezTo>
                <a:cubicBezTo>
                  <a:pt x="4780722" y="689137"/>
                  <a:pt x="4973983" y="1584764"/>
                  <a:pt x="5274365" y="1538381"/>
                </a:cubicBezTo>
                <a:cubicBezTo>
                  <a:pt x="5574748" y="1491999"/>
                  <a:pt x="6104834" y="482625"/>
                  <a:pt x="6361043" y="259547"/>
                </a:cubicBezTo>
                <a:cubicBezTo>
                  <a:pt x="6617252" y="36469"/>
                  <a:pt x="6714434" y="118190"/>
                  <a:pt x="6811617" y="199912"/>
                </a:cubicBezTo>
              </a:path>
            </a:pathLst>
          </a:custGeom>
          <a:noFill/>
          <a:ln w="28575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9E72171-BF6F-4E3B-8FBA-4D2C65971ABC}"/>
              </a:ext>
            </a:extLst>
          </p:cNvPr>
          <p:cNvSpPr/>
          <p:nvPr/>
        </p:nvSpPr>
        <p:spPr>
          <a:xfrm>
            <a:off x="6178827" y="2697874"/>
            <a:ext cx="496957" cy="496957"/>
          </a:xfrm>
          <a:prstGeom prst="ellips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408490C-19F0-48C1-B66D-A9845A1EBC5A}"/>
              </a:ext>
            </a:extLst>
          </p:cNvPr>
          <p:cNvSpPr/>
          <p:nvPr/>
        </p:nvSpPr>
        <p:spPr>
          <a:xfrm>
            <a:off x="5991753" y="2510800"/>
            <a:ext cx="871104" cy="871104"/>
          </a:xfrm>
          <a:prstGeom prst="ellipse">
            <a:avLst/>
          </a:prstGeom>
          <a:noFill/>
          <a:ln>
            <a:solidFill>
              <a:srgbClr val="006B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F4387C2-1242-4B9A-BDF0-2047B94ACFA2}"/>
              </a:ext>
            </a:extLst>
          </p:cNvPr>
          <p:cNvSpPr/>
          <p:nvPr/>
        </p:nvSpPr>
        <p:spPr>
          <a:xfrm>
            <a:off x="5755642" y="2274689"/>
            <a:ext cx="1343325" cy="1343325"/>
          </a:xfrm>
          <a:prstGeom prst="ellipse">
            <a:avLst/>
          </a:prstGeom>
          <a:noFill/>
          <a:ln>
            <a:solidFill>
              <a:srgbClr val="006BFF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FE792B7-D27D-49AA-BE60-277DE0ECE5B5}"/>
              </a:ext>
            </a:extLst>
          </p:cNvPr>
          <p:cNvGrpSpPr/>
          <p:nvPr/>
        </p:nvGrpSpPr>
        <p:grpSpPr>
          <a:xfrm>
            <a:off x="7394713" y="2274689"/>
            <a:ext cx="3723861" cy="3582773"/>
            <a:chOff x="7447722" y="2274689"/>
            <a:chExt cx="3723861" cy="35827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F50F00-60CD-4756-8D00-F3E8AED06818}"/>
                </a:ext>
              </a:extLst>
            </p:cNvPr>
            <p:cNvSpPr/>
            <p:nvPr/>
          </p:nvSpPr>
          <p:spPr>
            <a:xfrm>
              <a:off x="7447722" y="2274689"/>
              <a:ext cx="1623392" cy="58477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rgbClr val="006BF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E=mc²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8F56BD4-3E3B-4119-8CDB-55D8B6A6C757}"/>
                </a:ext>
              </a:extLst>
            </p:cNvPr>
            <p:cNvSpPr/>
            <p:nvPr/>
          </p:nvSpPr>
          <p:spPr>
            <a:xfrm>
              <a:off x="7577813" y="2859464"/>
              <a:ext cx="3593770" cy="617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We are committed to building the business value and core competitiveness of roadshows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.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B7EB9AA-9F06-451F-8319-3F31D3A063AD}"/>
                </a:ext>
              </a:extLst>
            </p:cNvPr>
            <p:cNvSpPr/>
            <p:nvPr/>
          </p:nvSpPr>
          <p:spPr>
            <a:xfrm>
              <a:off x="7641975" y="3730041"/>
              <a:ext cx="3529607" cy="2127421"/>
            </a:xfrm>
            <a:prstGeom prst="rect">
              <a:avLst/>
            </a:prstGeom>
            <a:solidFill>
              <a:srgbClr val="006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9D2BC88-B6EC-4BCD-BFEA-B5A589833C45}"/>
                </a:ext>
              </a:extLst>
            </p:cNvPr>
            <p:cNvSpPr/>
            <p:nvPr/>
          </p:nvSpPr>
          <p:spPr>
            <a:xfrm>
              <a:off x="7822575" y="3806733"/>
              <a:ext cx="3147477" cy="1886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We are committed to building the business value and core competitiveness of roadshows and increasing the commercial transformation of potential people in a planned way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.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 </a:t>
              </a:r>
            </a:p>
          </p:txBody>
        </p:sp>
      </p:grpSp>
      <p:sp>
        <p:nvSpPr>
          <p:cNvPr id="13" name="矩形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9986058-F362-4A8F-AB96-AA1887935CDA}"/>
              </a:ext>
            </a:extLst>
          </p:cNvPr>
          <p:cNvSpPr/>
          <p:nvPr/>
        </p:nvSpPr>
        <p:spPr>
          <a:xfrm>
            <a:off x="1012023" y="4910856"/>
            <a:ext cx="5870712" cy="102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006B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We are committed to building the business value and core competitiveness of roadshows and increasing the commercial transformation of potential people in a planned way. </a:t>
            </a:r>
          </a:p>
        </p:txBody>
      </p:sp>
      <p:pic>
        <p:nvPicPr>
          <p:cNvPr id="14" name="图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E9B54D2-7BD3-455A-8132-997FCBF0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27" y="4142651"/>
            <a:ext cx="690039" cy="690039"/>
          </a:xfrm>
          <a:prstGeom prst="rect">
            <a:avLst/>
          </a:prstGeom>
        </p:spPr>
      </p:pic>
      <p:pic>
        <p:nvPicPr>
          <p:cNvPr id="15" name="图片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C0A86C6-A914-4491-AC48-EBC26BCD2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74" y="2743192"/>
            <a:ext cx="787793" cy="4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F1ABAD0-4032-40E4-89CD-EB2AF6DE00E6}"/>
              </a:ext>
            </a:extLst>
          </p:cNvPr>
          <p:cNvSpPr/>
          <p:nvPr/>
        </p:nvSpPr>
        <p:spPr>
          <a:xfrm>
            <a:off x="923898" y="945105"/>
            <a:ext cx="5085961" cy="156966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Comprehensive Analysis</a:t>
            </a:r>
          </a:p>
        </p:txBody>
      </p:sp>
      <p:pic>
        <p:nvPicPr>
          <p:cNvPr id="3" name="图片占位符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2201009-7134-4D99-AE94-7B06C2CC2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6630988" y="0"/>
            <a:ext cx="4887912" cy="4398963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F90EFF0-0B9F-410D-9606-4B883FF1CD93}"/>
              </a:ext>
            </a:extLst>
          </p:cNvPr>
          <p:cNvSpPr/>
          <p:nvPr/>
        </p:nvSpPr>
        <p:spPr>
          <a:xfrm>
            <a:off x="1012253" y="2829340"/>
            <a:ext cx="6634251" cy="2537790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483204F-ACEF-4266-814B-7DC528B99A47}"/>
              </a:ext>
            </a:extLst>
          </p:cNvPr>
          <p:cNvSpPr/>
          <p:nvPr/>
        </p:nvSpPr>
        <p:spPr>
          <a:xfrm>
            <a:off x="8423091" y="4397599"/>
            <a:ext cx="3095809" cy="16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</a:p>
          <a:p>
            <a:pPr marL="285750" indent="-285750" algn="r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</a:p>
          <a:p>
            <a:pPr marL="285750" indent="-285750" algn="r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Quick action</a:t>
            </a:r>
          </a:p>
        </p:txBody>
      </p:sp>
      <p:sp>
        <p:nvSpPr>
          <p:cNvPr id="6" name="矩形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9D2BCD1-3051-4AE8-9AF7-78E040066FA1}"/>
              </a:ext>
            </a:extLst>
          </p:cNvPr>
          <p:cNvSpPr/>
          <p:nvPr/>
        </p:nvSpPr>
        <p:spPr>
          <a:xfrm>
            <a:off x="1754758" y="3436323"/>
            <a:ext cx="5149239" cy="1323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9623A3A-04FF-44AC-A01C-0D5EBEAAD2CE}"/>
              </a:ext>
            </a:extLst>
          </p:cNvPr>
          <p:cNvSpPr/>
          <p:nvPr/>
        </p:nvSpPr>
        <p:spPr>
          <a:xfrm>
            <a:off x="923898" y="5410377"/>
            <a:ext cx="3143735" cy="607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6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@ From Background Analysis</a:t>
            </a:r>
          </a:p>
        </p:txBody>
      </p:sp>
    </p:spTree>
    <p:extLst>
      <p:ext uri="{BB962C8B-B14F-4D97-AF65-F5344CB8AC3E}">
        <p14:creationId xmlns:p14="http://schemas.microsoft.com/office/powerpoint/2010/main" val="18686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C6F9560-C510-4119-BACC-F3C126BA533A}"/>
              </a:ext>
            </a:extLst>
          </p:cNvPr>
          <p:cNvSpPr/>
          <p:nvPr/>
        </p:nvSpPr>
        <p:spPr>
          <a:xfrm>
            <a:off x="1161662" y="2007482"/>
            <a:ext cx="3900670" cy="64980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等腰三角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CAEB26A-742F-4B2C-AF70-ADDDD7C315A9}"/>
              </a:ext>
            </a:extLst>
          </p:cNvPr>
          <p:cNvSpPr/>
          <p:nvPr/>
        </p:nvSpPr>
        <p:spPr>
          <a:xfrm rot="5400000">
            <a:off x="5181600" y="2223051"/>
            <a:ext cx="405836" cy="21866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89A5905-7B02-4BAA-A69B-8B2A39948D23}"/>
              </a:ext>
            </a:extLst>
          </p:cNvPr>
          <p:cNvSpPr/>
          <p:nvPr/>
        </p:nvSpPr>
        <p:spPr>
          <a:xfrm>
            <a:off x="1593179" y="2875499"/>
            <a:ext cx="3900670" cy="649801"/>
          </a:xfrm>
          <a:prstGeom prst="rect">
            <a:avLst/>
          </a:prstGeom>
          <a:noFill/>
          <a:ln w="1905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5F516FB-AC7A-4FDB-B70C-071E3BDB9A18}"/>
              </a:ext>
            </a:extLst>
          </p:cNvPr>
          <p:cNvSpPr/>
          <p:nvPr/>
        </p:nvSpPr>
        <p:spPr>
          <a:xfrm>
            <a:off x="2395966" y="2129464"/>
            <a:ext cx="1432062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Options A</a:t>
            </a:r>
          </a:p>
        </p:txBody>
      </p:sp>
      <p:sp>
        <p:nvSpPr>
          <p:cNvPr id="6" name="矩形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17F7525-5FBC-49E9-8474-AF7A470C28FE}"/>
              </a:ext>
            </a:extLst>
          </p:cNvPr>
          <p:cNvSpPr/>
          <p:nvPr/>
        </p:nvSpPr>
        <p:spPr>
          <a:xfrm>
            <a:off x="2827483" y="3000344"/>
            <a:ext cx="1432062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Options B</a:t>
            </a:r>
          </a:p>
        </p:txBody>
      </p:sp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F7895A6-A028-4036-AEB8-246332DAEDDD}"/>
              </a:ext>
            </a:extLst>
          </p:cNvPr>
          <p:cNvSpPr/>
          <p:nvPr/>
        </p:nvSpPr>
        <p:spPr>
          <a:xfrm>
            <a:off x="1593179" y="3743516"/>
            <a:ext cx="3900670" cy="649801"/>
          </a:xfrm>
          <a:prstGeom prst="rect">
            <a:avLst/>
          </a:prstGeom>
          <a:noFill/>
          <a:ln w="1905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8177CA7-AC3D-4926-9CAF-49CB80EE816D}"/>
              </a:ext>
            </a:extLst>
          </p:cNvPr>
          <p:cNvSpPr/>
          <p:nvPr/>
        </p:nvSpPr>
        <p:spPr>
          <a:xfrm>
            <a:off x="2827483" y="3868361"/>
            <a:ext cx="1432062" cy="40011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Options C</a:t>
            </a: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7C383C0-3555-477D-8ED7-0BCDA7B9A372}"/>
              </a:ext>
            </a:extLst>
          </p:cNvPr>
          <p:cNvSpPr/>
          <p:nvPr/>
        </p:nvSpPr>
        <p:spPr>
          <a:xfrm>
            <a:off x="6274905" y="867795"/>
            <a:ext cx="4996070" cy="5122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54A80A2-9D8D-4ED4-9B2C-F59134BA6119}"/>
              </a:ext>
            </a:extLst>
          </p:cNvPr>
          <p:cNvSpPr/>
          <p:nvPr/>
        </p:nvSpPr>
        <p:spPr>
          <a:xfrm>
            <a:off x="6582577" y="1159054"/>
            <a:ext cx="2932484" cy="46166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Investment Value</a:t>
            </a:r>
          </a:p>
        </p:txBody>
      </p: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F17B945-1BBB-4DDC-AF71-8491C35E2CC2}"/>
              </a:ext>
            </a:extLst>
          </p:cNvPr>
          <p:cNvSpPr/>
          <p:nvPr/>
        </p:nvSpPr>
        <p:spPr>
          <a:xfrm>
            <a:off x="6585913" y="1748619"/>
            <a:ext cx="4374054" cy="373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200" dirty="0">
                <a:solidFill>
                  <a:srgbClr val="006B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We are committed to building the business value and core competitiveness of roadshows and increasing the commercial transformation of potential people in a planned way. We are committed to building the business value and core competitiveness of roadshows and increasing the commercial transformation of potential people in a planned way. We are committed to building the business value and core competitiveness of roadshows and increasing the commercial transformation of potential people in a planned way.</a:t>
            </a:r>
          </a:p>
        </p:txBody>
      </p:sp>
      <p:sp>
        <p:nvSpPr>
          <p:cNvPr id="16" name="矩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55CC11C-FC3B-43E4-88D2-FAED4EAAC5FC}"/>
              </a:ext>
            </a:extLst>
          </p:cNvPr>
          <p:cNvSpPr/>
          <p:nvPr/>
        </p:nvSpPr>
        <p:spPr>
          <a:xfrm>
            <a:off x="1418806" y="815455"/>
            <a:ext cx="4498290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Data Analysis</a:t>
            </a:r>
          </a:p>
        </p:txBody>
      </p:sp>
      <p:sp>
        <p:nvSpPr>
          <p:cNvPr id="17" name="Freeform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FAD0825-0BA2-4E96-B2AD-C181FA7C56FA}"/>
              </a:ext>
            </a:extLst>
          </p:cNvPr>
          <p:cNvSpPr>
            <a:spLocks noEditPoints="1"/>
          </p:cNvSpPr>
          <p:nvPr/>
        </p:nvSpPr>
        <p:spPr bwMode="auto">
          <a:xfrm>
            <a:off x="3977402" y="5583048"/>
            <a:ext cx="320675" cy="261938"/>
          </a:xfrm>
          <a:custGeom>
            <a:avLst/>
            <a:gdLst>
              <a:gd name="T0" fmla="*/ 28 w 176"/>
              <a:gd name="T1" fmla="*/ 88 h 144"/>
              <a:gd name="T2" fmla="*/ 4 w 176"/>
              <a:gd name="T3" fmla="*/ 88 h 144"/>
              <a:gd name="T4" fmla="*/ 0 w 176"/>
              <a:gd name="T5" fmla="*/ 92 h 144"/>
              <a:gd name="T6" fmla="*/ 0 w 176"/>
              <a:gd name="T7" fmla="*/ 140 h 144"/>
              <a:gd name="T8" fmla="*/ 4 w 176"/>
              <a:gd name="T9" fmla="*/ 144 h 144"/>
              <a:gd name="T10" fmla="*/ 28 w 176"/>
              <a:gd name="T11" fmla="*/ 144 h 144"/>
              <a:gd name="T12" fmla="*/ 32 w 176"/>
              <a:gd name="T13" fmla="*/ 140 h 144"/>
              <a:gd name="T14" fmla="*/ 32 w 176"/>
              <a:gd name="T15" fmla="*/ 92 h 144"/>
              <a:gd name="T16" fmla="*/ 28 w 176"/>
              <a:gd name="T17" fmla="*/ 88 h 144"/>
              <a:gd name="T18" fmla="*/ 24 w 176"/>
              <a:gd name="T19" fmla="*/ 136 h 144"/>
              <a:gd name="T20" fmla="*/ 8 w 176"/>
              <a:gd name="T21" fmla="*/ 136 h 144"/>
              <a:gd name="T22" fmla="*/ 8 w 176"/>
              <a:gd name="T23" fmla="*/ 96 h 144"/>
              <a:gd name="T24" fmla="*/ 24 w 176"/>
              <a:gd name="T25" fmla="*/ 96 h 144"/>
              <a:gd name="T26" fmla="*/ 24 w 176"/>
              <a:gd name="T27" fmla="*/ 136 h 144"/>
              <a:gd name="T28" fmla="*/ 124 w 176"/>
              <a:gd name="T29" fmla="*/ 64 h 144"/>
              <a:gd name="T30" fmla="*/ 100 w 176"/>
              <a:gd name="T31" fmla="*/ 64 h 144"/>
              <a:gd name="T32" fmla="*/ 96 w 176"/>
              <a:gd name="T33" fmla="*/ 68 h 144"/>
              <a:gd name="T34" fmla="*/ 96 w 176"/>
              <a:gd name="T35" fmla="*/ 140 h 144"/>
              <a:gd name="T36" fmla="*/ 100 w 176"/>
              <a:gd name="T37" fmla="*/ 144 h 144"/>
              <a:gd name="T38" fmla="*/ 124 w 176"/>
              <a:gd name="T39" fmla="*/ 144 h 144"/>
              <a:gd name="T40" fmla="*/ 128 w 176"/>
              <a:gd name="T41" fmla="*/ 140 h 144"/>
              <a:gd name="T42" fmla="*/ 128 w 176"/>
              <a:gd name="T43" fmla="*/ 68 h 144"/>
              <a:gd name="T44" fmla="*/ 124 w 176"/>
              <a:gd name="T45" fmla="*/ 64 h 144"/>
              <a:gd name="T46" fmla="*/ 120 w 176"/>
              <a:gd name="T47" fmla="*/ 136 h 144"/>
              <a:gd name="T48" fmla="*/ 104 w 176"/>
              <a:gd name="T49" fmla="*/ 136 h 144"/>
              <a:gd name="T50" fmla="*/ 104 w 176"/>
              <a:gd name="T51" fmla="*/ 72 h 144"/>
              <a:gd name="T52" fmla="*/ 120 w 176"/>
              <a:gd name="T53" fmla="*/ 72 h 144"/>
              <a:gd name="T54" fmla="*/ 120 w 176"/>
              <a:gd name="T55" fmla="*/ 136 h 144"/>
              <a:gd name="T56" fmla="*/ 76 w 176"/>
              <a:gd name="T57" fmla="*/ 16 h 144"/>
              <a:gd name="T58" fmla="*/ 52 w 176"/>
              <a:gd name="T59" fmla="*/ 16 h 144"/>
              <a:gd name="T60" fmla="*/ 48 w 176"/>
              <a:gd name="T61" fmla="*/ 20 h 144"/>
              <a:gd name="T62" fmla="*/ 48 w 176"/>
              <a:gd name="T63" fmla="*/ 140 h 144"/>
              <a:gd name="T64" fmla="*/ 52 w 176"/>
              <a:gd name="T65" fmla="*/ 144 h 144"/>
              <a:gd name="T66" fmla="*/ 76 w 176"/>
              <a:gd name="T67" fmla="*/ 144 h 144"/>
              <a:gd name="T68" fmla="*/ 80 w 176"/>
              <a:gd name="T69" fmla="*/ 140 h 144"/>
              <a:gd name="T70" fmla="*/ 80 w 176"/>
              <a:gd name="T71" fmla="*/ 20 h 144"/>
              <a:gd name="T72" fmla="*/ 76 w 176"/>
              <a:gd name="T73" fmla="*/ 16 h 144"/>
              <a:gd name="T74" fmla="*/ 72 w 176"/>
              <a:gd name="T75" fmla="*/ 136 h 144"/>
              <a:gd name="T76" fmla="*/ 56 w 176"/>
              <a:gd name="T77" fmla="*/ 136 h 144"/>
              <a:gd name="T78" fmla="*/ 56 w 176"/>
              <a:gd name="T79" fmla="*/ 24 h 144"/>
              <a:gd name="T80" fmla="*/ 72 w 176"/>
              <a:gd name="T81" fmla="*/ 24 h 144"/>
              <a:gd name="T82" fmla="*/ 72 w 176"/>
              <a:gd name="T83" fmla="*/ 136 h 144"/>
              <a:gd name="T84" fmla="*/ 172 w 176"/>
              <a:gd name="T85" fmla="*/ 0 h 144"/>
              <a:gd name="T86" fmla="*/ 148 w 176"/>
              <a:gd name="T87" fmla="*/ 0 h 144"/>
              <a:gd name="T88" fmla="*/ 144 w 176"/>
              <a:gd name="T89" fmla="*/ 4 h 144"/>
              <a:gd name="T90" fmla="*/ 144 w 176"/>
              <a:gd name="T91" fmla="*/ 140 h 144"/>
              <a:gd name="T92" fmla="*/ 148 w 176"/>
              <a:gd name="T93" fmla="*/ 144 h 144"/>
              <a:gd name="T94" fmla="*/ 172 w 176"/>
              <a:gd name="T95" fmla="*/ 144 h 144"/>
              <a:gd name="T96" fmla="*/ 176 w 176"/>
              <a:gd name="T97" fmla="*/ 140 h 144"/>
              <a:gd name="T98" fmla="*/ 176 w 176"/>
              <a:gd name="T99" fmla="*/ 4 h 144"/>
              <a:gd name="T100" fmla="*/ 172 w 176"/>
              <a:gd name="T101" fmla="*/ 0 h 144"/>
              <a:gd name="T102" fmla="*/ 168 w 176"/>
              <a:gd name="T103" fmla="*/ 136 h 144"/>
              <a:gd name="T104" fmla="*/ 152 w 176"/>
              <a:gd name="T105" fmla="*/ 136 h 144"/>
              <a:gd name="T106" fmla="*/ 152 w 176"/>
              <a:gd name="T107" fmla="*/ 8 h 144"/>
              <a:gd name="T108" fmla="*/ 168 w 176"/>
              <a:gd name="T109" fmla="*/ 8 h 144"/>
              <a:gd name="T110" fmla="*/ 168 w 176"/>
              <a:gd name="T111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0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3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D7255D6-66DC-4C97-BE0D-084155377767}"/>
              </a:ext>
            </a:extLst>
          </p:cNvPr>
          <p:cNvSpPr>
            <a:spLocks noEditPoints="1"/>
          </p:cNvSpPr>
          <p:nvPr/>
        </p:nvSpPr>
        <p:spPr bwMode="auto">
          <a:xfrm>
            <a:off x="2730625" y="5607624"/>
            <a:ext cx="320675" cy="292100"/>
          </a:xfrm>
          <a:custGeom>
            <a:avLst/>
            <a:gdLst>
              <a:gd name="T0" fmla="*/ 176 w 176"/>
              <a:gd name="T1" fmla="*/ 54 h 160"/>
              <a:gd name="T2" fmla="*/ 112 w 176"/>
              <a:gd name="T3" fmla="*/ 0 h 160"/>
              <a:gd name="T4" fmla="*/ 53 w 176"/>
              <a:gd name="T5" fmla="*/ 33 h 160"/>
              <a:gd name="T6" fmla="*/ 63 w 176"/>
              <a:gd name="T7" fmla="*/ 32 h 160"/>
              <a:gd name="T8" fmla="*/ 112 w 176"/>
              <a:gd name="T9" fmla="*/ 8 h 160"/>
              <a:gd name="T10" fmla="*/ 168 w 176"/>
              <a:gd name="T11" fmla="*/ 54 h 160"/>
              <a:gd name="T12" fmla="*/ 151 w 176"/>
              <a:gd name="T13" fmla="*/ 87 h 160"/>
              <a:gd name="T14" fmla="*/ 149 w 176"/>
              <a:gd name="T15" fmla="*/ 95 h 160"/>
              <a:gd name="T16" fmla="*/ 152 w 176"/>
              <a:gd name="T17" fmla="*/ 107 h 160"/>
              <a:gd name="T18" fmla="*/ 135 w 176"/>
              <a:gd name="T19" fmla="*/ 100 h 160"/>
              <a:gd name="T20" fmla="*/ 134 w 176"/>
              <a:gd name="T21" fmla="*/ 108 h 160"/>
              <a:gd name="T22" fmla="*/ 164 w 176"/>
              <a:gd name="T23" fmla="*/ 120 h 160"/>
              <a:gd name="T24" fmla="*/ 156 w 176"/>
              <a:gd name="T25" fmla="*/ 93 h 160"/>
              <a:gd name="T26" fmla="*/ 176 w 176"/>
              <a:gd name="T27" fmla="*/ 54 h 160"/>
              <a:gd name="T28" fmla="*/ 64 w 176"/>
              <a:gd name="T29" fmla="*/ 40 h 160"/>
              <a:gd name="T30" fmla="*/ 0 w 176"/>
              <a:gd name="T31" fmla="*/ 94 h 160"/>
              <a:gd name="T32" fmla="*/ 20 w 176"/>
              <a:gd name="T33" fmla="*/ 133 h 160"/>
              <a:gd name="T34" fmla="*/ 12 w 176"/>
              <a:gd name="T35" fmla="*/ 160 h 160"/>
              <a:gd name="T36" fmla="*/ 48 w 176"/>
              <a:gd name="T37" fmla="*/ 146 h 160"/>
              <a:gd name="T38" fmla="*/ 64 w 176"/>
              <a:gd name="T39" fmla="*/ 148 h 160"/>
              <a:gd name="T40" fmla="*/ 128 w 176"/>
              <a:gd name="T41" fmla="*/ 94 h 160"/>
              <a:gd name="T42" fmla="*/ 64 w 176"/>
              <a:gd name="T43" fmla="*/ 40 h 160"/>
              <a:gd name="T44" fmla="*/ 64 w 176"/>
              <a:gd name="T45" fmla="*/ 140 h 160"/>
              <a:gd name="T46" fmla="*/ 50 w 176"/>
              <a:gd name="T47" fmla="*/ 138 h 160"/>
              <a:gd name="T48" fmla="*/ 48 w 176"/>
              <a:gd name="T49" fmla="*/ 138 h 160"/>
              <a:gd name="T50" fmla="*/ 45 w 176"/>
              <a:gd name="T51" fmla="*/ 139 h 160"/>
              <a:gd name="T52" fmla="*/ 24 w 176"/>
              <a:gd name="T53" fmla="*/ 147 h 160"/>
              <a:gd name="T54" fmla="*/ 27 w 176"/>
              <a:gd name="T55" fmla="*/ 135 h 160"/>
              <a:gd name="T56" fmla="*/ 25 w 176"/>
              <a:gd name="T57" fmla="*/ 127 h 160"/>
              <a:gd name="T58" fmla="*/ 8 w 176"/>
              <a:gd name="T59" fmla="*/ 94 h 160"/>
              <a:gd name="T60" fmla="*/ 64 w 176"/>
              <a:gd name="T61" fmla="*/ 48 h 160"/>
              <a:gd name="T62" fmla="*/ 120 w 176"/>
              <a:gd name="T63" fmla="*/ 94 h 160"/>
              <a:gd name="T64" fmla="*/ 64 w 176"/>
              <a:gd name="T65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60">
                <a:moveTo>
                  <a:pt x="176" y="54"/>
                </a:moveTo>
                <a:cubicBezTo>
                  <a:pt x="176" y="24"/>
                  <a:pt x="147" y="0"/>
                  <a:pt x="112" y="0"/>
                </a:cubicBezTo>
                <a:cubicBezTo>
                  <a:pt x="86" y="0"/>
                  <a:pt x="63" y="13"/>
                  <a:pt x="53" y="33"/>
                </a:cubicBezTo>
                <a:cubicBezTo>
                  <a:pt x="56" y="32"/>
                  <a:pt x="60" y="32"/>
                  <a:pt x="63" y="32"/>
                </a:cubicBezTo>
                <a:cubicBezTo>
                  <a:pt x="72" y="18"/>
                  <a:pt x="91" y="8"/>
                  <a:pt x="112" y="8"/>
                </a:cubicBezTo>
                <a:cubicBezTo>
                  <a:pt x="143" y="8"/>
                  <a:pt x="168" y="29"/>
                  <a:pt x="168" y="54"/>
                </a:cubicBezTo>
                <a:cubicBezTo>
                  <a:pt x="168" y="66"/>
                  <a:pt x="162" y="78"/>
                  <a:pt x="151" y="87"/>
                </a:cubicBezTo>
                <a:cubicBezTo>
                  <a:pt x="149" y="89"/>
                  <a:pt x="148" y="92"/>
                  <a:pt x="149" y="95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35" y="100"/>
                  <a:pt x="135" y="100"/>
                  <a:pt x="135" y="100"/>
                </a:cubicBezTo>
                <a:cubicBezTo>
                  <a:pt x="135" y="103"/>
                  <a:pt x="134" y="106"/>
                  <a:pt x="134" y="108"/>
                </a:cubicBezTo>
                <a:cubicBezTo>
                  <a:pt x="164" y="120"/>
                  <a:pt x="164" y="120"/>
                  <a:pt x="164" y="120"/>
                </a:cubicBezTo>
                <a:cubicBezTo>
                  <a:pt x="156" y="93"/>
                  <a:pt x="156" y="93"/>
                  <a:pt x="156" y="93"/>
                </a:cubicBezTo>
                <a:cubicBezTo>
                  <a:pt x="168" y="83"/>
                  <a:pt x="176" y="69"/>
                  <a:pt x="176" y="54"/>
                </a:cubicBezTo>
                <a:moveTo>
                  <a:pt x="64" y="40"/>
                </a:moveTo>
                <a:cubicBezTo>
                  <a:pt x="29" y="40"/>
                  <a:pt x="0" y="64"/>
                  <a:pt x="0" y="94"/>
                </a:cubicBezTo>
                <a:cubicBezTo>
                  <a:pt x="0" y="109"/>
                  <a:pt x="8" y="123"/>
                  <a:pt x="20" y="13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48" y="146"/>
                  <a:pt x="48" y="146"/>
                  <a:pt x="48" y="146"/>
                </a:cubicBezTo>
                <a:cubicBezTo>
                  <a:pt x="53" y="147"/>
                  <a:pt x="58" y="148"/>
                  <a:pt x="64" y="148"/>
                </a:cubicBezTo>
                <a:cubicBezTo>
                  <a:pt x="99" y="148"/>
                  <a:pt x="128" y="124"/>
                  <a:pt x="128" y="94"/>
                </a:cubicBezTo>
                <a:cubicBezTo>
                  <a:pt x="128" y="64"/>
                  <a:pt x="99" y="40"/>
                  <a:pt x="64" y="40"/>
                </a:cubicBezTo>
                <a:moveTo>
                  <a:pt x="64" y="140"/>
                </a:moveTo>
                <a:cubicBezTo>
                  <a:pt x="59" y="140"/>
                  <a:pt x="54" y="139"/>
                  <a:pt x="50" y="138"/>
                </a:cubicBezTo>
                <a:cubicBezTo>
                  <a:pt x="49" y="138"/>
                  <a:pt x="48" y="138"/>
                  <a:pt x="48" y="138"/>
                </a:cubicBezTo>
                <a:cubicBezTo>
                  <a:pt x="47" y="138"/>
                  <a:pt x="46" y="138"/>
                  <a:pt x="45" y="139"/>
                </a:cubicBezTo>
                <a:cubicBezTo>
                  <a:pt x="24" y="147"/>
                  <a:pt x="24" y="147"/>
                  <a:pt x="24" y="14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28" y="132"/>
                  <a:pt x="27" y="129"/>
                  <a:pt x="25" y="127"/>
                </a:cubicBezTo>
                <a:cubicBezTo>
                  <a:pt x="14" y="118"/>
                  <a:pt x="8" y="106"/>
                  <a:pt x="8" y="94"/>
                </a:cubicBezTo>
                <a:cubicBezTo>
                  <a:pt x="8" y="69"/>
                  <a:pt x="33" y="48"/>
                  <a:pt x="64" y="48"/>
                </a:cubicBezTo>
                <a:cubicBezTo>
                  <a:pt x="95" y="48"/>
                  <a:pt x="120" y="69"/>
                  <a:pt x="120" y="94"/>
                </a:cubicBezTo>
                <a:cubicBezTo>
                  <a:pt x="120" y="119"/>
                  <a:pt x="95" y="140"/>
                  <a:pt x="64" y="140"/>
                </a:cubicBezTo>
              </a:path>
            </a:pathLst>
          </a:custGeom>
          <a:solidFill>
            <a:srgbClr val="00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7430BD3-596E-46AA-AF82-CE14F6B15F30}"/>
              </a:ext>
            </a:extLst>
          </p:cNvPr>
          <p:cNvSpPr>
            <a:spLocks noEditPoints="1"/>
          </p:cNvSpPr>
          <p:nvPr/>
        </p:nvSpPr>
        <p:spPr bwMode="auto">
          <a:xfrm>
            <a:off x="5224180" y="5583048"/>
            <a:ext cx="320675" cy="320675"/>
          </a:xfrm>
          <a:custGeom>
            <a:avLst/>
            <a:gdLst>
              <a:gd name="T0" fmla="*/ 112 w 176"/>
              <a:gd name="T1" fmla="*/ 72 h 176"/>
              <a:gd name="T2" fmla="*/ 80 w 176"/>
              <a:gd name="T3" fmla="*/ 72 h 176"/>
              <a:gd name="T4" fmla="*/ 80 w 176"/>
              <a:gd name="T5" fmla="*/ 40 h 176"/>
              <a:gd name="T6" fmla="*/ 76 w 176"/>
              <a:gd name="T7" fmla="*/ 36 h 176"/>
              <a:gd name="T8" fmla="*/ 72 w 176"/>
              <a:gd name="T9" fmla="*/ 40 h 176"/>
              <a:gd name="T10" fmla="*/ 72 w 176"/>
              <a:gd name="T11" fmla="*/ 72 h 176"/>
              <a:gd name="T12" fmla="*/ 40 w 176"/>
              <a:gd name="T13" fmla="*/ 72 h 176"/>
              <a:gd name="T14" fmla="*/ 36 w 176"/>
              <a:gd name="T15" fmla="*/ 76 h 176"/>
              <a:gd name="T16" fmla="*/ 40 w 176"/>
              <a:gd name="T17" fmla="*/ 80 h 176"/>
              <a:gd name="T18" fmla="*/ 72 w 176"/>
              <a:gd name="T19" fmla="*/ 80 h 176"/>
              <a:gd name="T20" fmla="*/ 72 w 176"/>
              <a:gd name="T21" fmla="*/ 112 h 176"/>
              <a:gd name="T22" fmla="*/ 76 w 176"/>
              <a:gd name="T23" fmla="*/ 116 h 176"/>
              <a:gd name="T24" fmla="*/ 80 w 176"/>
              <a:gd name="T25" fmla="*/ 112 h 176"/>
              <a:gd name="T26" fmla="*/ 80 w 176"/>
              <a:gd name="T27" fmla="*/ 80 h 176"/>
              <a:gd name="T28" fmla="*/ 112 w 176"/>
              <a:gd name="T29" fmla="*/ 80 h 176"/>
              <a:gd name="T30" fmla="*/ 116 w 176"/>
              <a:gd name="T31" fmla="*/ 76 h 176"/>
              <a:gd name="T32" fmla="*/ 112 w 176"/>
              <a:gd name="T33" fmla="*/ 72 h 176"/>
              <a:gd name="T34" fmla="*/ 175 w 176"/>
              <a:gd name="T35" fmla="*/ 169 h 176"/>
              <a:gd name="T36" fmla="*/ 132 w 176"/>
              <a:gd name="T37" fmla="*/ 127 h 176"/>
              <a:gd name="T38" fmla="*/ 152 w 176"/>
              <a:gd name="T39" fmla="*/ 76 h 176"/>
              <a:gd name="T40" fmla="*/ 76 w 176"/>
              <a:gd name="T41" fmla="*/ 0 h 176"/>
              <a:gd name="T42" fmla="*/ 0 w 176"/>
              <a:gd name="T43" fmla="*/ 76 h 176"/>
              <a:gd name="T44" fmla="*/ 76 w 176"/>
              <a:gd name="T45" fmla="*/ 152 h 176"/>
              <a:gd name="T46" fmla="*/ 127 w 176"/>
              <a:gd name="T47" fmla="*/ 132 h 176"/>
              <a:gd name="T48" fmla="*/ 169 w 176"/>
              <a:gd name="T49" fmla="*/ 175 h 176"/>
              <a:gd name="T50" fmla="*/ 172 w 176"/>
              <a:gd name="T51" fmla="*/ 176 h 176"/>
              <a:gd name="T52" fmla="*/ 176 w 176"/>
              <a:gd name="T53" fmla="*/ 172 h 176"/>
              <a:gd name="T54" fmla="*/ 175 w 176"/>
              <a:gd name="T55" fmla="*/ 169 h 176"/>
              <a:gd name="T56" fmla="*/ 76 w 176"/>
              <a:gd name="T57" fmla="*/ 144 h 176"/>
              <a:gd name="T58" fmla="*/ 8 w 176"/>
              <a:gd name="T59" fmla="*/ 76 h 176"/>
              <a:gd name="T60" fmla="*/ 76 w 176"/>
              <a:gd name="T61" fmla="*/ 8 h 176"/>
              <a:gd name="T62" fmla="*/ 144 w 176"/>
              <a:gd name="T63" fmla="*/ 76 h 176"/>
              <a:gd name="T64" fmla="*/ 76 w 176"/>
              <a:gd name="T65" fmla="*/ 14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6" h="176">
                <a:moveTo>
                  <a:pt x="112" y="72"/>
                </a:moveTo>
                <a:cubicBezTo>
                  <a:pt x="80" y="72"/>
                  <a:pt x="80" y="72"/>
                  <a:pt x="80" y="72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38"/>
                  <a:pt x="78" y="36"/>
                  <a:pt x="76" y="36"/>
                </a:cubicBezTo>
                <a:cubicBezTo>
                  <a:pt x="74" y="36"/>
                  <a:pt x="72" y="38"/>
                  <a:pt x="72" y="40"/>
                </a:cubicBezTo>
                <a:cubicBezTo>
                  <a:pt x="72" y="72"/>
                  <a:pt x="72" y="72"/>
                  <a:pt x="72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38" y="72"/>
                  <a:pt x="36" y="74"/>
                  <a:pt x="36" y="76"/>
                </a:cubicBezTo>
                <a:cubicBezTo>
                  <a:pt x="36" y="78"/>
                  <a:pt x="38" y="80"/>
                  <a:pt x="40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4"/>
                  <a:pt x="74" y="116"/>
                  <a:pt x="76" y="116"/>
                </a:cubicBezTo>
                <a:cubicBezTo>
                  <a:pt x="78" y="116"/>
                  <a:pt x="80" y="114"/>
                  <a:pt x="80" y="112"/>
                </a:cubicBezTo>
                <a:cubicBezTo>
                  <a:pt x="80" y="80"/>
                  <a:pt x="80" y="80"/>
                  <a:pt x="80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4" y="80"/>
                  <a:pt x="116" y="78"/>
                  <a:pt x="116" y="76"/>
                </a:cubicBezTo>
                <a:cubicBezTo>
                  <a:pt x="116" y="74"/>
                  <a:pt x="114" y="72"/>
                  <a:pt x="112" y="72"/>
                </a:cubicBezTo>
                <a:moveTo>
                  <a:pt x="175" y="169"/>
                </a:moveTo>
                <a:cubicBezTo>
                  <a:pt x="132" y="127"/>
                  <a:pt x="132" y="127"/>
                  <a:pt x="132" y="127"/>
                </a:cubicBezTo>
                <a:cubicBezTo>
                  <a:pt x="145" y="113"/>
                  <a:pt x="152" y="96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6" y="152"/>
                  <a:pt x="113" y="145"/>
                  <a:pt x="127" y="132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70" y="176"/>
                  <a:pt x="171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171"/>
                  <a:pt x="176" y="170"/>
                  <a:pt x="175" y="169"/>
                </a:cubicBezTo>
                <a:moveTo>
                  <a:pt x="76" y="144"/>
                </a:moveTo>
                <a:cubicBezTo>
                  <a:pt x="38" y="144"/>
                  <a:pt x="8" y="114"/>
                  <a:pt x="8" y="76"/>
                </a:cubicBezTo>
                <a:cubicBezTo>
                  <a:pt x="8" y="38"/>
                  <a:pt x="38" y="8"/>
                  <a:pt x="76" y="8"/>
                </a:cubicBezTo>
                <a:cubicBezTo>
                  <a:pt x="114" y="8"/>
                  <a:pt x="144" y="38"/>
                  <a:pt x="144" y="76"/>
                </a:cubicBezTo>
                <a:cubicBezTo>
                  <a:pt x="144" y="114"/>
                  <a:pt x="114" y="144"/>
                  <a:pt x="76" y="144"/>
                </a:cubicBezTo>
              </a:path>
            </a:pathLst>
          </a:custGeom>
          <a:solidFill>
            <a:srgbClr val="00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D192048-E342-4B31-82D5-0B61A48294D5}"/>
              </a:ext>
            </a:extLst>
          </p:cNvPr>
          <p:cNvSpPr>
            <a:spLocks noEditPoints="1"/>
          </p:cNvSpPr>
          <p:nvPr/>
        </p:nvSpPr>
        <p:spPr bwMode="auto">
          <a:xfrm>
            <a:off x="1483848" y="5594130"/>
            <a:ext cx="320675" cy="319088"/>
          </a:xfrm>
          <a:custGeom>
            <a:avLst/>
            <a:gdLst>
              <a:gd name="T0" fmla="*/ 176 w 176"/>
              <a:gd name="T1" fmla="*/ 52 h 176"/>
              <a:gd name="T2" fmla="*/ 175 w 176"/>
              <a:gd name="T3" fmla="*/ 50 h 176"/>
              <a:gd name="T4" fmla="*/ 175 w 176"/>
              <a:gd name="T5" fmla="*/ 50 h 176"/>
              <a:gd name="T6" fmla="*/ 175 w 176"/>
              <a:gd name="T7" fmla="*/ 49 h 176"/>
              <a:gd name="T8" fmla="*/ 175 w 176"/>
              <a:gd name="T9" fmla="*/ 49 h 176"/>
              <a:gd name="T10" fmla="*/ 127 w 176"/>
              <a:gd name="T11" fmla="*/ 2 h 176"/>
              <a:gd name="T12" fmla="*/ 127 w 176"/>
              <a:gd name="T13" fmla="*/ 2 h 176"/>
              <a:gd name="T14" fmla="*/ 124 w 176"/>
              <a:gd name="T15" fmla="*/ 0 h 176"/>
              <a:gd name="T16" fmla="*/ 52 w 176"/>
              <a:gd name="T17" fmla="*/ 0 h 176"/>
              <a:gd name="T18" fmla="*/ 49 w 176"/>
              <a:gd name="T19" fmla="*/ 2 h 176"/>
              <a:gd name="T20" fmla="*/ 49 w 176"/>
              <a:gd name="T21" fmla="*/ 2 h 176"/>
              <a:gd name="T22" fmla="*/ 1 w 176"/>
              <a:gd name="T23" fmla="*/ 49 h 176"/>
              <a:gd name="T24" fmla="*/ 1 w 176"/>
              <a:gd name="T25" fmla="*/ 49 h 176"/>
              <a:gd name="T26" fmla="*/ 1 w 176"/>
              <a:gd name="T27" fmla="*/ 50 h 176"/>
              <a:gd name="T28" fmla="*/ 1 w 176"/>
              <a:gd name="T29" fmla="*/ 50 h 176"/>
              <a:gd name="T30" fmla="*/ 0 w 176"/>
              <a:gd name="T31" fmla="*/ 52 h 176"/>
              <a:gd name="T32" fmla="*/ 1 w 176"/>
              <a:gd name="T33" fmla="*/ 54 h 176"/>
              <a:gd name="T34" fmla="*/ 1 w 176"/>
              <a:gd name="T35" fmla="*/ 55 h 176"/>
              <a:gd name="T36" fmla="*/ 85 w 176"/>
              <a:gd name="T37" fmla="*/ 175 h 176"/>
              <a:gd name="T38" fmla="*/ 85 w 176"/>
              <a:gd name="T39" fmla="*/ 174 h 176"/>
              <a:gd name="T40" fmla="*/ 88 w 176"/>
              <a:gd name="T41" fmla="*/ 176 h 176"/>
              <a:gd name="T42" fmla="*/ 91 w 176"/>
              <a:gd name="T43" fmla="*/ 174 h 176"/>
              <a:gd name="T44" fmla="*/ 91 w 176"/>
              <a:gd name="T45" fmla="*/ 175 h 176"/>
              <a:gd name="T46" fmla="*/ 175 w 176"/>
              <a:gd name="T47" fmla="*/ 55 h 176"/>
              <a:gd name="T48" fmla="*/ 175 w 176"/>
              <a:gd name="T49" fmla="*/ 54 h 176"/>
              <a:gd name="T50" fmla="*/ 176 w 176"/>
              <a:gd name="T51" fmla="*/ 52 h 176"/>
              <a:gd name="T52" fmla="*/ 122 w 176"/>
              <a:gd name="T53" fmla="*/ 8 h 176"/>
              <a:gd name="T54" fmla="*/ 162 w 176"/>
              <a:gd name="T55" fmla="*/ 48 h 176"/>
              <a:gd name="T56" fmla="*/ 126 w 176"/>
              <a:gd name="T57" fmla="*/ 48 h 176"/>
              <a:gd name="T58" fmla="*/ 106 w 176"/>
              <a:gd name="T59" fmla="*/ 8 h 176"/>
              <a:gd name="T60" fmla="*/ 122 w 176"/>
              <a:gd name="T61" fmla="*/ 8 h 176"/>
              <a:gd name="T62" fmla="*/ 98 w 176"/>
              <a:gd name="T63" fmla="*/ 8 h 176"/>
              <a:gd name="T64" fmla="*/ 118 w 176"/>
              <a:gd name="T65" fmla="*/ 48 h 176"/>
              <a:gd name="T66" fmla="*/ 58 w 176"/>
              <a:gd name="T67" fmla="*/ 48 h 176"/>
              <a:gd name="T68" fmla="*/ 78 w 176"/>
              <a:gd name="T69" fmla="*/ 8 h 176"/>
              <a:gd name="T70" fmla="*/ 98 w 176"/>
              <a:gd name="T71" fmla="*/ 8 h 176"/>
              <a:gd name="T72" fmla="*/ 54 w 176"/>
              <a:gd name="T73" fmla="*/ 8 h 176"/>
              <a:gd name="T74" fmla="*/ 70 w 176"/>
              <a:gd name="T75" fmla="*/ 8 h 176"/>
              <a:gd name="T76" fmla="*/ 50 w 176"/>
              <a:gd name="T77" fmla="*/ 48 h 176"/>
              <a:gd name="T78" fmla="*/ 14 w 176"/>
              <a:gd name="T79" fmla="*/ 48 h 176"/>
              <a:gd name="T80" fmla="*/ 54 w 176"/>
              <a:gd name="T81" fmla="*/ 8 h 176"/>
              <a:gd name="T82" fmla="*/ 12 w 176"/>
              <a:gd name="T83" fmla="*/ 56 h 176"/>
              <a:gd name="T84" fmla="*/ 49 w 176"/>
              <a:gd name="T85" fmla="*/ 56 h 176"/>
              <a:gd name="T86" fmla="*/ 77 w 176"/>
              <a:gd name="T87" fmla="*/ 149 h 176"/>
              <a:gd name="T88" fmla="*/ 12 w 176"/>
              <a:gd name="T89" fmla="*/ 56 h 176"/>
              <a:gd name="T90" fmla="*/ 88 w 176"/>
              <a:gd name="T91" fmla="*/ 158 h 176"/>
              <a:gd name="T92" fmla="*/ 57 w 176"/>
              <a:gd name="T93" fmla="*/ 56 h 176"/>
              <a:gd name="T94" fmla="*/ 119 w 176"/>
              <a:gd name="T95" fmla="*/ 56 h 176"/>
              <a:gd name="T96" fmla="*/ 88 w 176"/>
              <a:gd name="T97" fmla="*/ 158 h 176"/>
              <a:gd name="T98" fmla="*/ 99 w 176"/>
              <a:gd name="T99" fmla="*/ 149 h 176"/>
              <a:gd name="T100" fmla="*/ 127 w 176"/>
              <a:gd name="T101" fmla="*/ 56 h 176"/>
              <a:gd name="T102" fmla="*/ 164 w 176"/>
              <a:gd name="T103" fmla="*/ 56 h 176"/>
              <a:gd name="T104" fmla="*/ 99 w 176"/>
              <a:gd name="T105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76">
                <a:moveTo>
                  <a:pt x="176" y="52"/>
                </a:moveTo>
                <a:cubicBezTo>
                  <a:pt x="176" y="51"/>
                  <a:pt x="176" y="50"/>
                  <a:pt x="175" y="50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27" y="2"/>
                  <a:pt x="127" y="2"/>
                  <a:pt x="127" y="2"/>
                </a:cubicBezTo>
                <a:cubicBezTo>
                  <a:pt x="127" y="2"/>
                  <a:pt x="127" y="2"/>
                  <a:pt x="127" y="2"/>
                </a:cubicBezTo>
                <a:cubicBezTo>
                  <a:pt x="126" y="1"/>
                  <a:pt x="125" y="0"/>
                  <a:pt x="12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1" y="0"/>
                  <a:pt x="50" y="1"/>
                  <a:pt x="49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1"/>
                  <a:pt x="0" y="52"/>
                </a:cubicBezTo>
                <a:cubicBezTo>
                  <a:pt x="0" y="53"/>
                  <a:pt x="0" y="54"/>
                  <a:pt x="1" y="54"/>
                </a:cubicBezTo>
                <a:cubicBezTo>
                  <a:pt x="1" y="55"/>
                  <a:pt x="1" y="55"/>
                  <a:pt x="1" y="5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86" y="175"/>
                  <a:pt x="87" y="176"/>
                  <a:pt x="88" y="176"/>
                </a:cubicBezTo>
                <a:cubicBezTo>
                  <a:pt x="89" y="176"/>
                  <a:pt x="90" y="175"/>
                  <a:pt x="91" y="174"/>
                </a:cubicBezTo>
                <a:cubicBezTo>
                  <a:pt x="91" y="175"/>
                  <a:pt x="91" y="175"/>
                  <a:pt x="91" y="175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6" y="54"/>
                  <a:pt x="176" y="53"/>
                  <a:pt x="176" y="52"/>
                </a:cubicBezTo>
                <a:moveTo>
                  <a:pt x="122" y="8"/>
                </a:moveTo>
                <a:cubicBezTo>
                  <a:pt x="162" y="48"/>
                  <a:pt x="162" y="48"/>
                  <a:pt x="162" y="48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06" y="8"/>
                  <a:pt x="106" y="8"/>
                  <a:pt x="106" y="8"/>
                </a:cubicBezTo>
                <a:lnTo>
                  <a:pt x="122" y="8"/>
                </a:lnTo>
                <a:close/>
                <a:moveTo>
                  <a:pt x="98" y="8"/>
                </a:moveTo>
                <a:cubicBezTo>
                  <a:pt x="118" y="48"/>
                  <a:pt x="118" y="48"/>
                  <a:pt x="118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78" y="8"/>
                  <a:pt x="78" y="8"/>
                  <a:pt x="78" y="8"/>
                </a:cubicBezTo>
                <a:lnTo>
                  <a:pt x="98" y="8"/>
                </a:lnTo>
                <a:close/>
                <a:moveTo>
                  <a:pt x="54" y="8"/>
                </a:moveTo>
                <a:cubicBezTo>
                  <a:pt x="70" y="8"/>
                  <a:pt x="70" y="8"/>
                  <a:pt x="70" y="8"/>
                </a:cubicBezTo>
                <a:cubicBezTo>
                  <a:pt x="50" y="48"/>
                  <a:pt x="50" y="48"/>
                  <a:pt x="50" y="48"/>
                </a:cubicBezTo>
                <a:cubicBezTo>
                  <a:pt x="14" y="48"/>
                  <a:pt x="14" y="48"/>
                  <a:pt x="14" y="48"/>
                </a:cubicBezTo>
                <a:lnTo>
                  <a:pt x="54" y="8"/>
                </a:lnTo>
                <a:close/>
                <a:moveTo>
                  <a:pt x="12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77" y="149"/>
                  <a:pt x="77" y="149"/>
                  <a:pt x="77" y="149"/>
                </a:cubicBezTo>
                <a:lnTo>
                  <a:pt x="12" y="56"/>
                </a:lnTo>
                <a:close/>
                <a:moveTo>
                  <a:pt x="88" y="158"/>
                </a:moveTo>
                <a:cubicBezTo>
                  <a:pt x="57" y="56"/>
                  <a:pt x="57" y="56"/>
                  <a:pt x="57" y="56"/>
                </a:cubicBezTo>
                <a:cubicBezTo>
                  <a:pt x="119" y="56"/>
                  <a:pt x="119" y="56"/>
                  <a:pt x="119" y="56"/>
                </a:cubicBezTo>
                <a:lnTo>
                  <a:pt x="88" y="158"/>
                </a:lnTo>
                <a:close/>
                <a:moveTo>
                  <a:pt x="99" y="149"/>
                </a:moveTo>
                <a:cubicBezTo>
                  <a:pt x="127" y="56"/>
                  <a:pt x="127" y="56"/>
                  <a:pt x="127" y="56"/>
                </a:cubicBezTo>
                <a:cubicBezTo>
                  <a:pt x="164" y="56"/>
                  <a:pt x="164" y="56"/>
                  <a:pt x="164" y="56"/>
                </a:cubicBezTo>
                <a:lnTo>
                  <a:pt x="99" y="149"/>
                </a:lnTo>
                <a:close/>
              </a:path>
            </a:pathLst>
          </a:custGeom>
          <a:solidFill>
            <a:srgbClr val="006B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2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8CB9B71-045A-42B7-BD0C-70888B4C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3031" y="3708859"/>
            <a:ext cx="2330505" cy="2330505"/>
          </a:xfrm>
          <a:prstGeom prst="rect">
            <a:avLst/>
          </a:prstGeom>
        </p:spPr>
      </p:pic>
      <p:pic>
        <p:nvPicPr>
          <p:cNvPr id="19" name="图形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30C53CC-45C9-44B3-8AD4-D24494CA5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3566" y="3708860"/>
            <a:ext cx="2330505" cy="2330505"/>
          </a:xfrm>
          <a:prstGeom prst="rect">
            <a:avLst/>
          </a:prstGeom>
        </p:spPr>
      </p:pic>
      <p:pic>
        <p:nvPicPr>
          <p:cNvPr id="18" name="图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CBB3F03-1F5D-4E9C-B91A-B0EE63427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581" y="3708861"/>
            <a:ext cx="2330505" cy="2330505"/>
          </a:xfrm>
          <a:prstGeom prst="rect">
            <a:avLst/>
          </a:prstGeom>
        </p:spPr>
      </p:pic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E1C4A59-0E31-413D-9186-3C4A2CE8C357}"/>
              </a:ext>
            </a:extLst>
          </p:cNvPr>
          <p:cNvSpPr/>
          <p:nvPr/>
        </p:nvSpPr>
        <p:spPr>
          <a:xfrm>
            <a:off x="3403932" y="699940"/>
            <a:ext cx="5384135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Itemized Display</a:t>
            </a:r>
          </a:p>
        </p:txBody>
      </p:sp>
      <p:sp>
        <p:nvSpPr>
          <p:cNvPr id="3" name="矩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27113E0-7F28-407F-B598-38815F4ABEBA}"/>
              </a:ext>
            </a:extLst>
          </p:cNvPr>
          <p:cNvSpPr/>
          <p:nvPr/>
        </p:nvSpPr>
        <p:spPr>
          <a:xfrm>
            <a:off x="766772" y="1908313"/>
            <a:ext cx="3184230" cy="3896139"/>
          </a:xfrm>
          <a:prstGeom prst="rect">
            <a:avLst/>
          </a:prstGeom>
          <a:noFill/>
          <a:ln w="1905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C01200F-E486-44D0-9939-E6C07F14202F}"/>
              </a:ext>
            </a:extLst>
          </p:cNvPr>
          <p:cNvSpPr/>
          <p:nvPr/>
        </p:nvSpPr>
        <p:spPr>
          <a:xfrm>
            <a:off x="1000519" y="2052718"/>
            <a:ext cx="768626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</a:p>
        </p:txBody>
      </p:sp>
      <p:sp>
        <p:nvSpPr>
          <p:cNvPr id="5" name="矩形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5428F29-4C61-46A9-A6FC-492ACA3678EB}"/>
              </a:ext>
            </a:extLst>
          </p:cNvPr>
          <p:cNvSpPr/>
          <p:nvPr/>
        </p:nvSpPr>
        <p:spPr>
          <a:xfrm>
            <a:off x="1000518" y="2788758"/>
            <a:ext cx="2639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We are committed to building the business value</a:t>
            </a:r>
          </a:p>
        </p:txBody>
      </p:sp>
      <p:sp>
        <p:nvSpPr>
          <p:cNvPr id="6" name="矩形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2615B5A-65D9-4DCA-854C-8D3D33564F27}"/>
              </a:ext>
            </a:extLst>
          </p:cNvPr>
          <p:cNvSpPr/>
          <p:nvPr/>
        </p:nvSpPr>
        <p:spPr>
          <a:xfrm>
            <a:off x="933611" y="3619755"/>
            <a:ext cx="2868942" cy="199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380F87D-4417-4770-A5DD-3AAEE98F7EEE}"/>
              </a:ext>
            </a:extLst>
          </p:cNvPr>
          <p:cNvSpPr/>
          <p:nvPr/>
        </p:nvSpPr>
        <p:spPr>
          <a:xfrm>
            <a:off x="4503885" y="1908313"/>
            <a:ext cx="3184230" cy="3896139"/>
          </a:xfrm>
          <a:prstGeom prst="rect">
            <a:avLst/>
          </a:prstGeom>
          <a:noFill/>
          <a:ln w="1905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19B7FD8-3E32-4900-A18E-066175162149}"/>
              </a:ext>
            </a:extLst>
          </p:cNvPr>
          <p:cNvSpPr/>
          <p:nvPr/>
        </p:nvSpPr>
        <p:spPr>
          <a:xfrm>
            <a:off x="4737632" y="2052718"/>
            <a:ext cx="768626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4B72B2A-768C-469A-B326-12AD7F80347A}"/>
              </a:ext>
            </a:extLst>
          </p:cNvPr>
          <p:cNvSpPr/>
          <p:nvPr/>
        </p:nvSpPr>
        <p:spPr>
          <a:xfrm>
            <a:off x="4737631" y="2788758"/>
            <a:ext cx="2639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We are committed to building the business value</a:t>
            </a:r>
          </a:p>
        </p:txBody>
      </p:sp>
      <p:sp>
        <p:nvSpPr>
          <p:cNvPr id="10" name="矩形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CE424DA-C0CD-4151-B2CA-5540D58C53E5}"/>
              </a:ext>
            </a:extLst>
          </p:cNvPr>
          <p:cNvSpPr/>
          <p:nvPr/>
        </p:nvSpPr>
        <p:spPr>
          <a:xfrm>
            <a:off x="4670724" y="3619755"/>
            <a:ext cx="2868942" cy="199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9DA26A8-F43F-47D4-915E-08C519BBAC03}"/>
              </a:ext>
            </a:extLst>
          </p:cNvPr>
          <p:cNvSpPr/>
          <p:nvPr/>
        </p:nvSpPr>
        <p:spPr>
          <a:xfrm>
            <a:off x="8238102" y="1908313"/>
            <a:ext cx="3184230" cy="3896139"/>
          </a:xfrm>
          <a:prstGeom prst="rect">
            <a:avLst/>
          </a:prstGeom>
          <a:noFill/>
          <a:ln w="1905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F5080D0-877E-4746-B6AA-81C421601FD1}"/>
              </a:ext>
            </a:extLst>
          </p:cNvPr>
          <p:cNvSpPr/>
          <p:nvPr/>
        </p:nvSpPr>
        <p:spPr>
          <a:xfrm>
            <a:off x="8471849" y="2052718"/>
            <a:ext cx="768626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</a:p>
        </p:txBody>
      </p:sp>
      <p:sp>
        <p:nvSpPr>
          <p:cNvPr id="13" name="矩形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4D1BCD8-3BFF-4C96-8EDF-8C7A5DD17D3C}"/>
              </a:ext>
            </a:extLst>
          </p:cNvPr>
          <p:cNvSpPr/>
          <p:nvPr/>
        </p:nvSpPr>
        <p:spPr>
          <a:xfrm>
            <a:off x="8471848" y="2788758"/>
            <a:ext cx="26390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We are committed to building the business value</a:t>
            </a:r>
          </a:p>
        </p:txBody>
      </p:sp>
      <p:sp>
        <p:nvSpPr>
          <p:cNvPr id="14" name="矩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E59815F-3E11-48BB-9A05-5BD3950E208F}"/>
              </a:ext>
            </a:extLst>
          </p:cNvPr>
          <p:cNvSpPr/>
          <p:nvPr/>
        </p:nvSpPr>
        <p:spPr>
          <a:xfrm>
            <a:off x="8404941" y="3619755"/>
            <a:ext cx="2868942" cy="199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15" name="矩形: 圆角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751FA79-7719-49BF-8246-E1952EC29987}"/>
              </a:ext>
            </a:extLst>
          </p:cNvPr>
          <p:cNvSpPr/>
          <p:nvPr/>
        </p:nvSpPr>
        <p:spPr>
          <a:xfrm rot="5400000">
            <a:off x="2329069" y="4480693"/>
            <a:ext cx="59634" cy="3184230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B26775F-AEC7-4286-910F-199A61635B99}"/>
              </a:ext>
            </a:extLst>
          </p:cNvPr>
          <p:cNvSpPr/>
          <p:nvPr/>
        </p:nvSpPr>
        <p:spPr>
          <a:xfrm rot="5400000">
            <a:off x="6066183" y="4480693"/>
            <a:ext cx="59634" cy="3184230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766B590-E054-4560-A078-9F08E8C56FC1}"/>
              </a:ext>
            </a:extLst>
          </p:cNvPr>
          <p:cNvSpPr/>
          <p:nvPr/>
        </p:nvSpPr>
        <p:spPr>
          <a:xfrm rot="5400000">
            <a:off x="9800400" y="4477068"/>
            <a:ext cx="59634" cy="3184230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6C5943A-DB21-4AAE-B62F-4F52923BBD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33" y="2205055"/>
            <a:ext cx="787793" cy="412654"/>
          </a:xfrm>
          <a:prstGeom prst="rect">
            <a:avLst/>
          </a:prstGeom>
        </p:spPr>
      </p:pic>
      <p:pic>
        <p:nvPicPr>
          <p:cNvPr id="22" name="图片 2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02A8332-A744-4A93-94D7-B3976F326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19" y="2202149"/>
            <a:ext cx="787793" cy="412654"/>
          </a:xfrm>
          <a:prstGeom prst="rect">
            <a:avLst/>
          </a:prstGeom>
        </p:spPr>
      </p:pic>
      <p:pic>
        <p:nvPicPr>
          <p:cNvPr id="23" name="图片 2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DC45247-8FCD-41F8-BB87-319778F8B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626" y="2202149"/>
            <a:ext cx="787793" cy="4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0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259C30F-2906-4BCB-A0E6-E35330F8D2C2}"/>
              </a:ext>
            </a:extLst>
          </p:cNvPr>
          <p:cNvGrpSpPr/>
          <p:nvPr/>
        </p:nvGrpSpPr>
        <p:grpSpPr>
          <a:xfrm>
            <a:off x="1093305" y="1046922"/>
            <a:ext cx="5062330" cy="5811079"/>
            <a:chOff x="1093305" y="1046922"/>
            <a:chExt cx="5062330" cy="5811079"/>
          </a:xfrm>
          <a:blipFill>
            <a:blip r:embed="rId2"/>
            <a:stretch>
              <a:fillRect/>
            </a:stretch>
          </a:blip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3C973B6-91BD-4332-AF8C-2A5F08B112D1}"/>
                </a:ext>
              </a:extLst>
            </p:cNvPr>
            <p:cNvSpPr/>
            <p:nvPr/>
          </p:nvSpPr>
          <p:spPr>
            <a:xfrm>
              <a:off x="1093305" y="1046923"/>
              <a:ext cx="2491408" cy="58110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DAE75A3-05EC-442B-9351-BC47C3D60DE2}"/>
                </a:ext>
              </a:extLst>
            </p:cNvPr>
            <p:cNvSpPr/>
            <p:nvPr/>
          </p:nvSpPr>
          <p:spPr>
            <a:xfrm>
              <a:off x="3664227" y="1046922"/>
              <a:ext cx="2491408" cy="58110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8CC4487-F1BB-4649-ACD2-8A5222940642}"/>
              </a:ext>
            </a:extLst>
          </p:cNvPr>
          <p:cNvSpPr/>
          <p:nvPr/>
        </p:nvSpPr>
        <p:spPr>
          <a:xfrm>
            <a:off x="835936" y="3429000"/>
            <a:ext cx="514738" cy="2044592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Options </a:t>
            </a:r>
          </a:p>
        </p:txBody>
      </p:sp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E396D47-B7C2-4C09-ADFA-78B8D27E6E52}"/>
              </a:ext>
            </a:extLst>
          </p:cNvPr>
          <p:cNvSpPr/>
          <p:nvPr/>
        </p:nvSpPr>
        <p:spPr>
          <a:xfrm>
            <a:off x="6895879" y="1475192"/>
            <a:ext cx="2751703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Internet</a:t>
            </a:r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A7E758F-B195-4801-964E-2F6E9D9A4227}"/>
              </a:ext>
            </a:extLst>
          </p:cNvPr>
          <p:cNvSpPr/>
          <p:nvPr/>
        </p:nvSpPr>
        <p:spPr>
          <a:xfrm>
            <a:off x="6895879" y="2901331"/>
            <a:ext cx="3480573" cy="2994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sz="1200" dirty="0">
                <a:solidFill>
                  <a:srgbClr val="006BFF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We are committed to building the business value and core competitiveness of roadshows and increasing the commercial transformation of potential people in a planned way. We are committed to building the business value and core competitiveness of roadshows and increasing the commercial transformation of potential people in a planned way. </a:t>
            </a: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9FD54D5-8BA0-4198-BE0E-BF8A33188F10}"/>
              </a:ext>
            </a:extLst>
          </p:cNvPr>
          <p:cNvSpPr/>
          <p:nvPr/>
        </p:nvSpPr>
        <p:spPr>
          <a:xfrm>
            <a:off x="11966712" y="1565789"/>
            <a:ext cx="225287" cy="64980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74F8AF5-854D-4E93-BB5D-4FBA498C59B2}"/>
              </a:ext>
            </a:extLst>
          </p:cNvPr>
          <p:cNvSpPr/>
          <p:nvPr/>
        </p:nvSpPr>
        <p:spPr>
          <a:xfrm>
            <a:off x="11966713" y="3056658"/>
            <a:ext cx="225288" cy="2714664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19E3098-CD90-4C16-A398-53CEC32311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71" y="2099862"/>
            <a:ext cx="787793" cy="4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2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穿着黑色衣服的人&#10;&#10;描述已自动生成">
            <a:extLst>
              <a:ext uri="{FF2B5EF4-FFF2-40B4-BE49-F238E27FC236}">
                <a16:creationId xmlns:a16="http://schemas.microsoft.com/office/drawing/2014/main" id="{79C99460-CC44-4A1B-AA9B-11A24DAB07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300531-2B5F-4121-8D5B-84CEBA4981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2965" y="1407370"/>
            <a:ext cx="3693292" cy="7110641"/>
          </a:xfrm>
          <a:prstGeom prst="rect">
            <a:avLst/>
          </a:prstGeom>
          <a:effectLst/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70C7DFB-7701-4541-9243-F96D7AED9722}"/>
              </a:ext>
            </a:extLst>
          </p:cNvPr>
          <p:cNvSpPr/>
          <p:nvPr/>
        </p:nvSpPr>
        <p:spPr>
          <a:xfrm>
            <a:off x="6924431" y="5256565"/>
            <a:ext cx="3326727" cy="3326727"/>
          </a:xfrm>
          <a:prstGeom prst="ellipse">
            <a:avLst/>
          </a:prstGeom>
          <a:solidFill>
            <a:schemeClr val="accent5">
              <a:alpha val="46000"/>
            </a:schemeClr>
          </a:solidFill>
          <a:ln>
            <a:noFill/>
          </a:ln>
          <a:effectLst>
            <a:glow>
              <a:schemeClr val="accent1">
                <a:alpha val="54000"/>
              </a:schemeClr>
            </a:glo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D3E9A4-41D4-47F2-B475-E7415E3BC4A6}"/>
              </a:ext>
            </a:extLst>
          </p:cNvPr>
          <p:cNvSpPr/>
          <p:nvPr/>
        </p:nvSpPr>
        <p:spPr>
          <a:xfrm>
            <a:off x="660371" y="489102"/>
            <a:ext cx="3728948" cy="3728946"/>
          </a:xfrm>
          <a:prstGeom prst="ellipse">
            <a:avLst/>
          </a:prstGeom>
          <a:solidFill>
            <a:schemeClr val="accent3">
              <a:alpha val="46000"/>
            </a:schemeClr>
          </a:solidFill>
          <a:ln>
            <a:noFill/>
          </a:ln>
          <a:effectLst>
            <a:glow>
              <a:schemeClr val="accent1">
                <a:alpha val="54000"/>
              </a:schemeClr>
            </a:glo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5CBD7-D122-4C95-8A95-D63EE94FEBA9}"/>
              </a:ext>
            </a:extLst>
          </p:cNvPr>
          <p:cNvSpPr txBox="1"/>
          <p:nvPr/>
        </p:nvSpPr>
        <p:spPr>
          <a:xfrm>
            <a:off x="575733" y="1573039"/>
            <a:ext cx="634869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Visit Our -</a:t>
            </a:r>
          </a:p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Social Media.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C940C-5A3E-4ED7-976E-B176B60EFDFC}"/>
              </a:ext>
            </a:extLst>
          </p:cNvPr>
          <p:cNvSpPr txBox="1"/>
          <p:nvPr/>
        </p:nvSpPr>
        <p:spPr>
          <a:xfrm>
            <a:off x="575733" y="3572834"/>
            <a:ext cx="6348698" cy="374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Lorem ipsum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dolor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sit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amet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,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consectetuer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adipiscing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elit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.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Aenean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commodo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ligula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eget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dolor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.</a:t>
            </a:r>
            <a:endParaRPr lang="en-ID" sz="1600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46569-6F88-458B-BCDD-056F8F50C936}"/>
              </a:ext>
            </a:extLst>
          </p:cNvPr>
          <p:cNvSpPr txBox="1"/>
          <p:nvPr/>
        </p:nvSpPr>
        <p:spPr>
          <a:xfrm>
            <a:off x="575734" y="5048519"/>
            <a:ext cx="159881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Instagram/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554B6-0051-4767-A6D8-14A58779100F}"/>
              </a:ext>
            </a:extLst>
          </p:cNvPr>
          <p:cNvSpPr txBox="1"/>
          <p:nvPr/>
        </p:nvSpPr>
        <p:spPr>
          <a:xfrm>
            <a:off x="2603672" y="5048519"/>
            <a:ext cx="159881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Facebook/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617EA-CA42-4B40-9747-FF75AD400FBA}"/>
              </a:ext>
            </a:extLst>
          </p:cNvPr>
          <p:cNvSpPr txBox="1"/>
          <p:nvPr/>
        </p:nvSpPr>
        <p:spPr>
          <a:xfrm>
            <a:off x="4631611" y="5048519"/>
            <a:ext cx="159881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Twitter/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B19F5C4B-C6C5-4F5A-848A-B47285CF7FFD}"/>
              </a:ext>
            </a:extLst>
          </p:cNvPr>
          <p:cNvSpPr/>
          <p:nvPr/>
        </p:nvSpPr>
        <p:spPr>
          <a:xfrm>
            <a:off x="6927208" y="3614298"/>
            <a:ext cx="2754601" cy="2754600"/>
          </a:xfrm>
          <a:prstGeom prst="ellipse">
            <a:avLst/>
          </a:prstGeom>
          <a:solidFill>
            <a:schemeClr val="accent2">
              <a:alpha val="46000"/>
            </a:schemeClr>
          </a:solidFill>
          <a:ln>
            <a:noFill/>
          </a:ln>
          <a:effectLst>
            <a:glow>
              <a:schemeClr val="accent1">
                <a:alpha val="54000"/>
              </a:schemeClr>
            </a:glo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/>
          </a:p>
        </p:txBody>
      </p:sp>
      <p:pic>
        <p:nvPicPr>
          <p:cNvPr id="2" name="laptop-01.png" descr="laptop-01.png">
            <a:extLst>
              <a:ext uri="{FF2B5EF4-FFF2-40B4-BE49-F238E27FC236}">
                <a16:creationId xmlns:a16="http://schemas.microsoft.com/office/drawing/2014/main" id="{7C83FA34-B50E-4CD3-AAEA-AD6D655AA2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79145" y="1707824"/>
            <a:ext cx="6137257" cy="3552542"/>
          </a:xfrm>
          <a:prstGeom prst="rect">
            <a:avLst/>
          </a:prstGeom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1C2A79-6EE1-4285-9ADD-9C0840570675}"/>
              </a:ext>
            </a:extLst>
          </p:cNvPr>
          <p:cNvSpPr txBox="1"/>
          <p:nvPr/>
        </p:nvSpPr>
        <p:spPr>
          <a:xfrm>
            <a:off x="5361060" y="1591235"/>
            <a:ext cx="634869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Shop –</a:t>
            </a:r>
          </a:p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at Home.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5E529-1F39-4E68-BC81-66F05EB718E5}"/>
              </a:ext>
            </a:extLst>
          </p:cNvPr>
          <p:cNvSpPr txBox="1"/>
          <p:nvPr/>
        </p:nvSpPr>
        <p:spPr>
          <a:xfrm>
            <a:off x="5361060" y="3726773"/>
            <a:ext cx="202692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Free Shipping /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46278-71C4-473E-B436-470AFF919518}"/>
              </a:ext>
            </a:extLst>
          </p:cNvPr>
          <p:cNvSpPr txBox="1"/>
          <p:nvPr/>
        </p:nvSpPr>
        <p:spPr>
          <a:xfrm>
            <a:off x="8273527" y="3726773"/>
            <a:ext cx="202692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Discount 30%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9" name="图片占位符 18" descr="绿色的水果&#10;&#10;描述已自动生成">
            <a:extLst>
              <a:ext uri="{FF2B5EF4-FFF2-40B4-BE49-F238E27FC236}">
                <a16:creationId xmlns:a16="http://schemas.microsoft.com/office/drawing/2014/main" id="{5317FE15-FBE0-428E-A113-A467BAF48F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矩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7EE2082-C383-4DCB-8E9D-D8786F4494AE}"/>
              </a:ext>
            </a:extLst>
          </p:cNvPr>
          <p:cNvSpPr/>
          <p:nvPr/>
        </p:nvSpPr>
        <p:spPr>
          <a:xfrm>
            <a:off x="5334160" y="4214115"/>
            <a:ext cx="5364319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33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33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3214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海上的岩石&#10;&#10;描述已自动生成">
            <a:extLst>
              <a:ext uri="{FF2B5EF4-FFF2-40B4-BE49-F238E27FC236}">
                <a16:creationId xmlns:a16="http://schemas.microsoft.com/office/drawing/2014/main" id="{DCC3E75F-3E5A-4C39-81DF-3D44569BA5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3.png">
            <a:extLst>
              <a:ext uri="{FF2B5EF4-FFF2-40B4-BE49-F238E27FC236}">
                <a16:creationId xmlns:a16="http://schemas.microsoft.com/office/drawing/2014/main" id="{EA8B46B9-0B2F-4B6E-8723-1AEFE1362C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403" y="1607495"/>
            <a:ext cx="4491131" cy="41914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F6058-F268-4E3D-AAF2-525A3B2D9D03}"/>
              </a:ext>
            </a:extLst>
          </p:cNvPr>
          <p:cNvSpPr txBox="1"/>
          <p:nvPr/>
        </p:nvSpPr>
        <p:spPr>
          <a:xfrm>
            <a:off x="575733" y="1573039"/>
            <a:ext cx="634869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New -</a:t>
            </a:r>
          </a:p>
          <a:p>
            <a:r>
              <a:rPr lang="en-US" sz="5334" dirty="0">
                <a:solidFill>
                  <a:srgbClr val="006BFF"/>
                </a:solidFill>
                <a:latin typeface="Monument Extended" panose="00000500000000000000" pitchFamily="50" charset="0"/>
              </a:rPr>
              <a:t>Website.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861D5-0520-4F05-A695-067BD0DA7EF2}"/>
              </a:ext>
            </a:extLst>
          </p:cNvPr>
          <p:cNvSpPr txBox="1"/>
          <p:nvPr/>
        </p:nvSpPr>
        <p:spPr>
          <a:xfrm>
            <a:off x="631490" y="4870438"/>
            <a:ext cx="159881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6BFF"/>
                </a:solidFill>
                <a:latin typeface="Monument Extended" panose="00000500000000000000" pitchFamily="50" charset="0"/>
              </a:rPr>
              <a:t>Visit Us!</a:t>
            </a:r>
            <a:endParaRPr lang="en-ID" sz="13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214A2A9-E553-4EA8-9BDA-FDAB77439C54}"/>
              </a:ext>
            </a:extLst>
          </p:cNvPr>
          <p:cNvSpPr/>
          <p:nvPr/>
        </p:nvSpPr>
        <p:spPr>
          <a:xfrm>
            <a:off x="617194" y="3712310"/>
            <a:ext cx="5364319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33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33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33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41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1024C5F-E280-4597-989D-13DB71BA5C4F}"/>
              </a:ext>
            </a:extLst>
          </p:cNvPr>
          <p:cNvSpPr/>
          <p:nvPr/>
        </p:nvSpPr>
        <p:spPr>
          <a:xfrm>
            <a:off x="6710901" y="-1"/>
            <a:ext cx="4412973" cy="6858000"/>
          </a:xfrm>
          <a:prstGeom prst="rect">
            <a:avLst/>
          </a:prstGeom>
          <a:solidFill>
            <a:srgbClr val="006B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831D6A3-3669-4B86-977C-4386CAFFB996}"/>
              </a:ext>
            </a:extLst>
          </p:cNvPr>
          <p:cNvSpPr/>
          <p:nvPr/>
        </p:nvSpPr>
        <p:spPr>
          <a:xfrm>
            <a:off x="1499594" y="1165090"/>
            <a:ext cx="3981506" cy="156966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Investment Value</a:t>
            </a:r>
          </a:p>
        </p:txBody>
      </p:sp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64572D0-9079-4D8C-A055-3F56832707FC}"/>
              </a:ext>
            </a:extLst>
          </p:cNvPr>
          <p:cNvSpPr/>
          <p:nvPr/>
        </p:nvSpPr>
        <p:spPr>
          <a:xfrm>
            <a:off x="7074128" y="828095"/>
            <a:ext cx="3686518" cy="5201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We are committed to building the business value and core competitiveness of roadshows and increasing the commercial transformation of potential people in a planned way.</a:t>
            </a: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思源黑体 Normal" panose="020B0400000000000000" pitchFamily="34" charset="-122"/>
              <a:ea typeface="思源黑体 Normal" panose="020B04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</a:rPr>
              <a:t> We are committed to building the business value and core competitiveness of roadshows and increasing the commercial transformation of potential people in a planned way. </a:t>
            </a:r>
          </a:p>
        </p:txBody>
      </p:sp>
      <p:pic>
        <p:nvPicPr>
          <p:cNvPr id="5" name="图形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E4306B3-7A9C-4C6E-B6D3-59F79C347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9594" y="4909947"/>
            <a:ext cx="905434" cy="9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985C1E0-41DC-46D2-8D25-EA9EAF79B2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08" y="1677199"/>
            <a:ext cx="2714983" cy="2895600"/>
          </a:xfrm>
          <a:prstGeom prst="rect">
            <a:avLst/>
          </a:prstGeom>
        </p:spPr>
      </p:pic>
      <p:pic>
        <p:nvPicPr>
          <p:cNvPr id="12" name="图片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D955426-8396-4D45-9F62-C481D0ECF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32" y="1206815"/>
            <a:ext cx="9266723" cy="4444369"/>
          </a:xfrm>
          <a:prstGeom prst="rect">
            <a:avLst/>
          </a:prstGeom>
        </p:spPr>
      </p:pic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6DCC6E5-F165-4B97-9D12-D7AB27553EA0}"/>
              </a:ext>
            </a:extLst>
          </p:cNvPr>
          <p:cNvSpPr/>
          <p:nvPr/>
        </p:nvSpPr>
        <p:spPr>
          <a:xfrm>
            <a:off x="5285406" y="3743738"/>
            <a:ext cx="1631911" cy="3129959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E188079-ACB9-4A85-97CA-A27D5F1D9B47}"/>
              </a:ext>
            </a:extLst>
          </p:cNvPr>
          <p:cNvSpPr txBox="1"/>
          <p:nvPr/>
        </p:nvSpPr>
        <p:spPr>
          <a:xfrm rot="16200000">
            <a:off x="152400" y="1730442"/>
            <a:ext cx="1934020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200" b="1" spc="300" dirty="0">
                <a:solidFill>
                  <a:srgbClr val="006BF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charset="0"/>
              </a:rPr>
              <a:t>SENYANCHUANGYI</a:t>
            </a:r>
            <a:endParaRPr lang="zh-CN" altLang="en-US" sz="1200" b="1" kern="1200" spc="300" dirty="0">
              <a:solidFill>
                <a:srgbClr val="006BF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charset="0"/>
            </a:endParaRPr>
          </a:p>
        </p:txBody>
      </p:sp>
      <p:sp>
        <p:nvSpPr>
          <p:cNvPr id="16" name="矩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7DF1F37-097F-4775-90FC-CCC133605E91}"/>
              </a:ext>
            </a:extLst>
          </p:cNvPr>
          <p:cNvSpPr/>
          <p:nvPr/>
        </p:nvSpPr>
        <p:spPr>
          <a:xfrm>
            <a:off x="3191632" y="2292699"/>
            <a:ext cx="5808735" cy="120032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THANK YOU</a:t>
            </a:r>
          </a:p>
        </p:txBody>
      </p:sp>
      <p:pic>
        <p:nvPicPr>
          <p:cNvPr id="26" name="图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656E622-4A91-4B70-A8BF-93C6DE5FB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0901" y="1591060"/>
            <a:ext cx="570197" cy="570197"/>
          </a:xfrm>
          <a:prstGeom prst="rect">
            <a:avLst/>
          </a:prstGeom>
        </p:spPr>
      </p:pic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24F233A-ED0D-41BE-AE2A-7BABECF3E00F}"/>
              </a:ext>
            </a:extLst>
          </p:cNvPr>
          <p:cNvSpPr/>
          <p:nvPr/>
        </p:nvSpPr>
        <p:spPr>
          <a:xfrm>
            <a:off x="4372340" y="4780691"/>
            <a:ext cx="34473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Creator Information</a:t>
            </a:r>
          </a:p>
        </p:txBody>
      </p:sp>
      <p:sp>
        <p:nvSpPr>
          <p:cNvPr id="10" name="矩形: 圆角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97BCF03-F842-477D-8343-A1B6FF1901EF}"/>
              </a:ext>
            </a:extLst>
          </p:cNvPr>
          <p:cNvSpPr/>
          <p:nvPr/>
        </p:nvSpPr>
        <p:spPr>
          <a:xfrm>
            <a:off x="10972800" y="4114800"/>
            <a:ext cx="51999" cy="1536700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6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F2A78B6-0966-4F33-82A9-046B5B2B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7477" y="665493"/>
            <a:ext cx="905434" cy="905434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0F767D6-921F-4CAB-8151-7C46E9BB1F77}"/>
              </a:ext>
            </a:extLst>
          </p:cNvPr>
          <p:cNvSpPr/>
          <p:nvPr/>
        </p:nvSpPr>
        <p:spPr>
          <a:xfrm>
            <a:off x="593105" y="704742"/>
            <a:ext cx="3760235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目录</a:t>
            </a:r>
            <a:endParaRPr lang="en-US" altLang="zh-CN" sz="48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199AEBA-8B1F-455E-8150-D41777331920}"/>
              </a:ext>
            </a:extLst>
          </p:cNvPr>
          <p:cNvSpPr/>
          <p:nvPr/>
        </p:nvSpPr>
        <p:spPr>
          <a:xfrm>
            <a:off x="677738" y="2109402"/>
            <a:ext cx="1936508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成员分工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F4A4EC5-008E-4F76-B090-F75EE5BEF0A0}"/>
              </a:ext>
            </a:extLst>
          </p:cNvPr>
          <p:cNvSpPr/>
          <p:nvPr/>
        </p:nvSpPr>
        <p:spPr>
          <a:xfrm>
            <a:off x="75008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对团队成员以及分工进行介绍</a:t>
            </a:r>
          </a:p>
        </p:txBody>
      </p: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D95CCDE-B757-4D8C-92F3-AF9597A5ED60}"/>
              </a:ext>
            </a:extLst>
          </p:cNvPr>
          <p:cNvSpPr/>
          <p:nvPr/>
        </p:nvSpPr>
        <p:spPr>
          <a:xfrm>
            <a:off x="3459578" y="2109402"/>
            <a:ext cx="2028157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02.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项目进展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矩形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CF2E523-683D-4B5B-AD4B-D5A271A9AD74}"/>
              </a:ext>
            </a:extLst>
          </p:cNvPr>
          <p:cNvSpPr/>
          <p:nvPr/>
        </p:nvSpPr>
        <p:spPr>
          <a:xfrm>
            <a:off x="353192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展示当前开发的成果</a:t>
            </a:r>
          </a:p>
        </p:txBody>
      </p:sp>
      <p:sp>
        <p:nvSpPr>
          <p:cNvPr id="14" name="矩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75A6C08-BB7A-45A0-B78A-482F97A2D18A}"/>
              </a:ext>
            </a:extLst>
          </p:cNvPr>
          <p:cNvSpPr/>
          <p:nvPr/>
        </p:nvSpPr>
        <p:spPr>
          <a:xfrm>
            <a:off x="6241417" y="2109402"/>
            <a:ext cx="2213469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03.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创新点介绍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2FFE7CD-7A70-4FCB-AD1D-2ED2F42BAD1E}"/>
              </a:ext>
            </a:extLst>
          </p:cNvPr>
          <p:cNvSpPr/>
          <p:nvPr/>
        </p:nvSpPr>
        <p:spPr>
          <a:xfrm>
            <a:off x="631376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介绍项目中所使用的创新点</a:t>
            </a:r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EA77297-6B5E-4204-8A87-8178D9E17229}"/>
              </a:ext>
            </a:extLst>
          </p:cNvPr>
          <p:cNvSpPr/>
          <p:nvPr/>
        </p:nvSpPr>
        <p:spPr>
          <a:xfrm>
            <a:off x="9023258" y="2109402"/>
            <a:ext cx="2028157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04.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后续规划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矩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5A6DC14-70AA-4B91-935C-E3D59F3C5E3C}"/>
              </a:ext>
            </a:extLst>
          </p:cNvPr>
          <p:cNvSpPr/>
          <p:nvPr/>
        </p:nvSpPr>
        <p:spPr>
          <a:xfrm>
            <a:off x="909560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后续</a:t>
            </a:r>
            <a:r>
              <a:rPr lang="en-US" altLang="zh-CN"/>
              <a:t>Beta</a:t>
            </a:r>
            <a:r>
              <a:rPr lang="zh-CN" altLang="en-US" dirty="0"/>
              <a:t>冲刺的规划</a:t>
            </a:r>
          </a:p>
        </p:txBody>
      </p:sp>
      <p:sp>
        <p:nvSpPr>
          <p:cNvPr id="28" name="矩形: 圆角 2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8C4A9EC-B5B8-408C-8866-97CF9BF5268E}"/>
              </a:ext>
            </a:extLst>
          </p:cNvPr>
          <p:cNvSpPr/>
          <p:nvPr/>
        </p:nvSpPr>
        <p:spPr>
          <a:xfrm rot="5400000">
            <a:off x="3793366" y="5054437"/>
            <a:ext cx="59635" cy="19572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DAF042B-2EBF-4B2D-84D4-61E0FEE40290}"/>
              </a:ext>
            </a:extLst>
          </p:cNvPr>
          <p:cNvSpPr/>
          <p:nvPr/>
        </p:nvSpPr>
        <p:spPr>
          <a:xfrm rot="5400000">
            <a:off x="1698879" y="5054437"/>
            <a:ext cx="59635" cy="1957229"/>
          </a:xfrm>
          <a:prstGeom prst="roundRect">
            <a:avLst>
              <a:gd name="adj" fmla="val 50000"/>
            </a:avLst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59451BB-9791-4FFF-93AE-9A3BDCB8CE8C}"/>
              </a:ext>
            </a:extLst>
          </p:cNvPr>
          <p:cNvSpPr/>
          <p:nvPr/>
        </p:nvSpPr>
        <p:spPr>
          <a:xfrm rot="5400000">
            <a:off x="5887853" y="5054436"/>
            <a:ext cx="59635" cy="19572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264A672-ECD9-4AB3-90AE-926353677FB8}"/>
              </a:ext>
            </a:extLst>
          </p:cNvPr>
          <p:cNvSpPr/>
          <p:nvPr/>
        </p:nvSpPr>
        <p:spPr>
          <a:xfrm rot="5400000">
            <a:off x="10971259" y="5592890"/>
            <a:ext cx="59635" cy="880321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AF1799F-18B2-41D8-AB3D-BED711617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7174" y="822325"/>
            <a:ext cx="2514600" cy="5213350"/>
          </a:xfrm>
        </p:spPr>
      </p:pic>
      <p:pic>
        <p:nvPicPr>
          <p:cNvPr id="9" name="图片占位符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A64A93A-69EE-4542-9FA8-134C266674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757772" y="822325"/>
            <a:ext cx="2514600" cy="2467036"/>
          </a:xfrm>
        </p:spPr>
      </p:pic>
      <p:sp>
        <p:nvSpPr>
          <p:cNvPr id="10" name="矩形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0FF8ADA-0D5A-4BF1-9BC0-6C2602C5D03F}"/>
              </a:ext>
            </a:extLst>
          </p:cNvPr>
          <p:cNvSpPr/>
          <p:nvPr/>
        </p:nvSpPr>
        <p:spPr>
          <a:xfrm>
            <a:off x="4258816" y="2855515"/>
            <a:ext cx="4275518" cy="156966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Topic</a:t>
            </a:r>
          </a:p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 Introduction</a:t>
            </a:r>
          </a:p>
        </p:txBody>
      </p: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738426D-FE55-4E28-9752-E1641E6E5EE2}"/>
              </a:ext>
            </a:extLst>
          </p:cNvPr>
          <p:cNvSpPr/>
          <p:nvPr/>
        </p:nvSpPr>
        <p:spPr>
          <a:xfrm>
            <a:off x="4431703" y="4887042"/>
            <a:ext cx="6938663" cy="114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We are committed to building the business value and core competitiveness of roadshows</a:t>
            </a:r>
            <a:r>
              <a:rPr lang="en-US" altLang="zh-CN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12" name="矩形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719477A-7144-4663-BF8E-80441EA18C23}"/>
              </a:ext>
            </a:extLst>
          </p:cNvPr>
          <p:cNvSpPr/>
          <p:nvPr/>
        </p:nvSpPr>
        <p:spPr>
          <a:xfrm>
            <a:off x="9101780" y="799932"/>
            <a:ext cx="2268586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6B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rgbClr val="006BFF"/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.</a:t>
            </a:r>
            <a:endParaRPr lang="zh-CN" altLang="en-US" sz="1200" dirty="0">
              <a:solidFill>
                <a:srgbClr val="006B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pic>
        <p:nvPicPr>
          <p:cNvPr id="13" name="图形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30302EF-5F47-443D-907C-D61AE9182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8672" y="3486611"/>
            <a:ext cx="905434" cy="905434"/>
          </a:xfrm>
          <a:prstGeom prst="rect">
            <a:avLst/>
          </a:prstGeom>
        </p:spPr>
      </p:pic>
      <p:pic>
        <p:nvPicPr>
          <p:cNvPr id="14" name="图片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FC42F60-0607-4F5D-AE1F-007C3406E7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03" y="1719701"/>
            <a:ext cx="1057268" cy="553808"/>
          </a:xfrm>
          <a:prstGeom prst="rect">
            <a:avLst/>
          </a:prstGeom>
        </p:spPr>
      </p:pic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71E07A1-8CE9-4614-B269-7E8DAA5323C9}"/>
              </a:ext>
            </a:extLst>
          </p:cNvPr>
          <p:cNvSpPr/>
          <p:nvPr/>
        </p:nvSpPr>
        <p:spPr>
          <a:xfrm>
            <a:off x="1025816" y="827768"/>
            <a:ext cx="2514600" cy="5213350"/>
          </a:xfrm>
          <a:prstGeom prst="rect">
            <a:avLst/>
          </a:prstGeom>
          <a:solidFill>
            <a:srgbClr val="006B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8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00B3AF1-1140-4889-AC4A-623828D373F5}"/>
              </a:ext>
            </a:extLst>
          </p:cNvPr>
          <p:cNvSpPr/>
          <p:nvPr/>
        </p:nvSpPr>
        <p:spPr>
          <a:xfrm>
            <a:off x="3338669" y="699940"/>
            <a:ext cx="5514662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Project Members</a:t>
            </a:r>
          </a:p>
        </p:txBody>
      </p:sp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C7AE04B-922D-4AFC-8F1B-121A748450CB}"/>
              </a:ext>
            </a:extLst>
          </p:cNvPr>
          <p:cNvSpPr/>
          <p:nvPr/>
        </p:nvSpPr>
        <p:spPr>
          <a:xfrm>
            <a:off x="2322121" y="2482416"/>
            <a:ext cx="7547757" cy="704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</a:p>
        </p:txBody>
      </p:sp>
      <p:cxnSp>
        <p:nvCxnSpPr>
          <p:cNvPr id="6" name="直接连接符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51CAE0C-0F77-4155-9909-F24FA42277D8}"/>
              </a:ext>
            </a:extLst>
          </p:cNvPr>
          <p:cNvCxnSpPr>
            <a:cxnSpLocks/>
          </p:cNvCxnSpPr>
          <p:nvPr/>
        </p:nvCxnSpPr>
        <p:spPr>
          <a:xfrm>
            <a:off x="1232453" y="2358888"/>
            <a:ext cx="9727095" cy="0"/>
          </a:xfrm>
          <a:prstGeom prst="line">
            <a:avLst/>
          </a:prstGeom>
          <a:solidFill>
            <a:srgbClr val="006BFF"/>
          </a:solidFill>
          <a:ln w="19050" cap="flat">
            <a:solidFill>
              <a:srgbClr val="006BFF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6771DB5-663C-4EB9-8FDF-2981345EF7B4}"/>
              </a:ext>
            </a:extLst>
          </p:cNvPr>
          <p:cNvGrpSpPr/>
          <p:nvPr/>
        </p:nvGrpSpPr>
        <p:grpSpPr>
          <a:xfrm>
            <a:off x="2002261" y="1387260"/>
            <a:ext cx="8187478" cy="699807"/>
            <a:chOff x="1692986" y="1717321"/>
            <a:chExt cx="8187478" cy="69980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BA8705D-4BDB-4AF1-9495-95855F5C426F}"/>
                </a:ext>
              </a:extLst>
            </p:cNvPr>
            <p:cNvSpPr/>
            <p:nvPr/>
          </p:nvSpPr>
          <p:spPr>
            <a:xfrm>
              <a:off x="1692986" y="1717321"/>
              <a:ext cx="3166822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srgbClr val="006B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Rich content presentation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0C4A4F9-578F-494C-9A68-65D3098755C2}"/>
                </a:ext>
              </a:extLst>
            </p:cNvPr>
            <p:cNvSpPr/>
            <p:nvPr/>
          </p:nvSpPr>
          <p:spPr>
            <a:xfrm>
              <a:off x="7927684" y="1717321"/>
              <a:ext cx="1952780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srgbClr val="006B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Quick action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BEE98E8-27CB-47DE-8FF2-E823CB67D0CF}"/>
                </a:ext>
              </a:extLst>
            </p:cNvPr>
            <p:cNvSpPr/>
            <p:nvPr/>
          </p:nvSpPr>
          <p:spPr>
            <a:xfrm>
              <a:off x="4983785" y="1717321"/>
              <a:ext cx="2819922" cy="699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l"/>
              </a:pPr>
              <a:r>
                <a:rPr lang="en-US" altLang="zh-CN" sz="1600" dirty="0">
                  <a:solidFill>
                    <a:srgbClr val="006B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Flexible creative ideas</a:t>
              </a:r>
            </a:p>
          </p:txBody>
        </p:sp>
      </p:grpSp>
      <p:sp>
        <p:nvSpPr>
          <p:cNvPr id="11" name="等腰三角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C53D1C4-014B-43A5-B4FC-D4EA1CFF5DE0}"/>
              </a:ext>
            </a:extLst>
          </p:cNvPr>
          <p:cNvSpPr/>
          <p:nvPr/>
        </p:nvSpPr>
        <p:spPr>
          <a:xfrm rot="10800000">
            <a:off x="2577548" y="3429642"/>
            <a:ext cx="405836" cy="218662"/>
          </a:xfrm>
          <a:prstGeom prst="triangl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占位符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5A7EF8A-5047-4F92-B84C-5FDD6A575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653" y="3813955"/>
            <a:ext cx="2174430" cy="2173533"/>
          </a:xfrm>
          <a:prstGeom prst="ellipse">
            <a:avLst/>
          </a:prstGeom>
        </p:spPr>
      </p:pic>
      <p:pic>
        <p:nvPicPr>
          <p:cNvPr id="13" name="图片占位符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5401769-87CA-4151-8918-A93E7870A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8784" y="3813954"/>
            <a:ext cx="2174430" cy="2173533"/>
          </a:xfrm>
          <a:prstGeom prst="ellipse">
            <a:avLst/>
          </a:prstGeom>
        </p:spPr>
      </p:pic>
      <p:pic>
        <p:nvPicPr>
          <p:cNvPr id="14" name="图片占位符 1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4BDC5FA-946B-4568-BECD-73FED4552E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27917" y="3813954"/>
            <a:ext cx="2174430" cy="2173533"/>
          </a:xfrm>
          <a:prstGeom prst="ellipse">
            <a:avLst/>
          </a:prstGeom>
        </p:spPr>
      </p:pic>
      <p:sp>
        <p:nvSpPr>
          <p:cNvPr id="15" name="等腰三角形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B0664D2-5024-4416-9155-1F1BD96B2636}"/>
              </a:ext>
            </a:extLst>
          </p:cNvPr>
          <p:cNvSpPr/>
          <p:nvPr/>
        </p:nvSpPr>
        <p:spPr>
          <a:xfrm rot="10800000">
            <a:off x="5893082" y="3429000"/>
            <a:ext cx="405836" cy="218662"/>
          </a:xfrm>
          <a:prstGeom prst="triangl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9EBA537-43DE-4991-A693-9AD5FC817E24}"/>
              </a:ext>
            </a:extLst>
          </p:cNvPr>
          <p:cNvSpPr/>
          <p:nvPr/>
        </p:nvSpPr>
        <p:spPr>
          <a:xfrm rot="10800000">
            <a:off x="9208615" y="3438610"/>
            <a:ext cx="405836" cy="218662"/>
          </a:xfrm>
          <a:prstGeom prst="triangl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2959C90-90A0-44FF-93DF-1CCAD5F727D6}"/>
              </a:ext>
            </a:extLst>
          </p:cNvPr>
          <p:cNvSpPr/>
          <p:nvPr/>
        </p:nvSpPr>
        <p:spPr>
          <a:xfrm>
            <a:off x="1689652" y="5427668"/>
            <a:ext cx="2174430" cy="384313"/>
          </a:xfrm>
          <a:prstGeom prst="rect">
            <a:avLst/>
          </a:prstGeom>
          <a:solidFill>
            <a:srgbClr val="006B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Name A</a:t>
            </a:r>
            <a:endParaRPr lang="zh-CN" altLang="en-US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3" name="矩形 2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7982CA8-F2C4-4178-8AA0-52B75D0B30FC}"/>
              </a:ext>
            </a:extLst>
          </p:cNvPr>
          <p:cNvSpPr/>
          <p:nvPr/>
        </p:nvSpPr>
        <p:spPr>
          <a:xfrm>
            <a:off x="5008783" y="5427668"/>
            <a:ext cx="2174430" cy="384313"/>
          </a:xfrm>
          <a:prstGeom prst="rect">
            <a:avLst/>
          </a:prstGeom>
          <a:solidFill>
            <a:srgbClr val="006B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Name B</a:t>
            </a:r>
            <a:endParaRPr lang="zh-CN" altLang="en-US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24" name="矩形 2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3DE2FCB-73C1-4008-9345-30A9BDA22373}"/>
              </a:ext>
            </a:extLst>
          </p:cNvPr>
          <p:cNvSpPr/>
          <p:nvPr/>
        </p:nvSpPr>
        <p:spPr>
          <a:xfrm>
            <a:off x="8324318" y="5427668"/>
            <a:ext cx="2174430" cy="384313"/>
          </a:xfrm>
          <a:prstGeom prst="rect">
            <a:avLst/>
          </a:prstGeom>
          <a:solidFill>
            <a:srgbClr val="006B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Heavy" panose="020B0A00000000000000" pitchFamily="34" charset="-122"/>
                <a:ea typeface="思源黑体 Heavy" panose="020B0A00000000000000" pitchFamily="34" charset="-122"/>
              </a:rPr>
              <a:t>Name C</a:t>
            </a:r>
            <a:endParaRPr lang="zh-CN" altLang="en-US" dirty="0"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pic>
        <p:nvPicPr>
          <p:cNvPr id="18" name="图片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A78C344-E703-4715-B5C5-9B8AE09AE3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21" y="4343908"/>
            <a:ext cx="1057268" cy="553808"/>
          </a:xfrm>
          <a:prstGeom prst="rect">
            <a:avLst/>
          </a:prstGeom>
        </p:spPr>
      </p:pic>
      <p:pic>
        <p:nvPicPr>
          <p:cNvPr id="19" name="图片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7D40870-749F-4F7D-AF57-9034789005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66" y="4343908"/>
            <a:ext cx="1057268" cy="553808"/>
          </a:xfrm>
          <a:prstGeom prst="rect">
            <a:avLst/>
          </a:prstGeom>
        </p:spPr>
      </p:pic>
      <p:pic>
        <p:nvPicPr>
          <p:cNvPr id="20" name="图片 1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D1672D8-8080-4F21-BF0E-08422686A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34" y="4343908"/>
            <a:ext cx="1057268" cy="5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2D98849-693E-437E-9CF3-292EFB98CD42}"/>
              </a:ext>
            </a:extLst>
          </p:cNvPr>
          <p:cNvSpPr/>
          <p:nvPr/>
        </p:nvSpPr>
        <p:spPr>
          <a:xfrm>
            <a:off x="974036" y="3971524"/>
            <a:ext cx="4008782" cy="76944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01-Stage One</a:t>
            </a:r>
          </a:p>
        </p:txBody>
      </p:sp>
      <p:pic>
        <p:nvPicPr>
          <p:cNvPr id="3" name="图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BE80E46-CFBA-4BE4-85CF-556D8EF14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4749" y="669998"/>
            <a:ext cx="905434" cy="905434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FDD97A2-576E-4F90-BF68-95EFC9C7D7A1}"/>
              </a:ext>
            </a:extLst>
          </p:cNvPr>
          <p:cNvSpPr/>
          <p:nvPr/>
        </p:nvSpPr>
        <p:spPr>
          <a:xfrm>
            <a:off x="974036" y="4800902"/>
            <a:ext cx="4644886" cy="1147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 and increasing the commercial transformation of potential people in a planned way</a:t>
            </a:r>
            <a:r>
              <a:rPr lang="en-US" altLang="zh-CN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7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0276A1E-4045-4AA0-A653-98AF1C7BB8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509" y="1115600"/>
            <a:ext cx="3958673" cy="2930525"/>
          </a:xfrm>
        </p:spPr>
      </p:pic>
      <p:sp>
        <p:nvSpPr>
          <p:cNvPr id="7" name="矩形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F434B45-7DC2-46B5-9D83-4384C7E995FB}"/>
              </a:ext>
            </a:extLst>
          </p:cNvPr>
          <p:cNvSpPr/>
          <p:nvPr/>
        </p:nvSpPr>
        <p:spPr>
          <a:xfrm>
            <a:off x="1094977" y="4261741"/>
            <a:ext cx="3095809" cy="16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Rich content presentation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Flexible creative ideas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Quick action</a:t>
            </a:r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E0FE095-74B6-485C-8F2A-9D1DEDB443DA}"/>
              </a:ext>
            </a:extLst>
          </p:cNvPr>
          <p:cNvSpPr/>
          <p:nvPr/>
        </p:nvSpPr>
        <p:spPr>
          <a:xfrm>
            <a:off x="1094977" y="2494723"/>
            <a:ext cx="3038449" cy="144655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Title </a:t>
            </a:r>
          </a:p>
          <a:p>
            <a:r>
              <a:rPr lang="en-US" altLang="zh-CN" sz="4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Summary</a:t>
            </a: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89CC3E9-21E7-4858-AE29-2290A6EA6EE7}"/>
              </a:ext>
            </a:extLst>
          </p:cNvPr>
          <p:cNvSpPr/>
          <p:nvPr/>
        </p:nvSpPr>
        <p:spPr>
          <a:xfrm>
            <a:off x="5208773" y="1116338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01.</a:t>
            </a:r>
          </a:p>
        </p:txBody>
      </p:sp>
      <p:sp>
        <p:nvSpPr>
          <p:cNvPr id="10" name="矩形 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ECE19B6-7DA7-4EB4-847D-F708ED07C6C2}"/>
              </a:ext>
            </a:extLst>
          </p:cNvPr>
          <p:cNvSpPr/>
          <p:nvPr/>
        </p:nvSpPr>
        <p:spPr>
          <a:xfrm>
            <a:off x="6014056" y="1115600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3" name="矩形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A844317-7D88-4087-A8C4-70677B1DF49D}"/>
              </a:ext>
            </a:extLst>
          </p:cNvPr>
          <p:cNvSpPr/>
          <p:nvPr/>
        </p:nvSpPr>
        <p:spPr>
          <a:xfrm>
            <a:off x="8426622" y="1116338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02.</a:t>
            </a:r>
          </a:p>
        </p:txBody>
      </p:sp>
      <p:sp>
        <p:nvSpPr>
          <p:cNvPr id="14" name="矩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A467304-0E4C-4EBF-8302-221FDC8A17C9}"/>
              </a:ext>
            </a:extLst>
          </p:cNvPr>
          <p:cNvSpPr/>
          <p:nvPr/>
        </p:nvSpPr>
        <p:spPr>
          <a:xfrm>
            <a:off x="9231905" y="1115600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6" name="矩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89519EC-FB2B-4128-8077-4EE29EB29268}"/>
              </a:ext>
            </a:extLst>
          </p:cNvPr>
          <p:cNvSpPr/>
          <p:nvPr/>
        </p:nvSpPr>
        <p:spPr>
          <a:xfrm>
            <a:off x="5208773" y="2913653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03.</a:t>
            </a:r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0412325-569D-4954-A310-FDE7708DF293}"/>
              </a:ext>
            </a:extLst>
          </p:cNvPr>
          <p:cNvSpPr/>
          <p:nvPr/>
        </p:nvSpPr>
        <p:spPr>
          <a:xfrm>
            <a:off x="6014056" y="2912915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19" name="矩形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86458EC-3457-4150-9620-DB8975E73B12}"/>
              </a:ext>
            </a:extLst>
          </p:cNvPr>
          <p:cNvSpPr/>
          <p:nvPr/>
        </p:nvSpPr>
        <p:spPr>
          <a:xfrm>
            <a:off x="8426622" y="2913653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04.</a:t>
            </a:r>
          </a:p>
        </p:txBody>
      </p:sp>
      <p:sp>
        <p:nvSpPr>
          <p:cNvPr id="20" name="矩形 1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9DF1909-BAC8-488F-96B7-DC15D1BE563E}"/>
              </a:ext>
            </a:extLst>
          </p:cNvPr>
          <p:cNvSpPr/>
          <p:nvPr/>
        </p:nvSpPr>
        <p:spPr>
          <a:xfrm>
            <a:off x="9231905" y="2912915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2" name="矩形 2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4AE94D4-1B0B-4AD3-9DA1-8085DE1B6D51}"/>
              </a:ext>
            </a:extLst>
          </p:cNvPr>
          <p:cNvSpPr/>
          <p:nvPr/>
        </p:nvSpPr>
        <p:spPr>
          <a:xfrm>
            <a:off x="5208773" y="4711705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05.</a:t>
            </a:r>
          </a:p>
        </p:txBody>
      </p:sp>
      <p:sp>
        <p:nvSpPr>
          <p:cNvPr id="23" name="矩形 2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4D874CC-8BF1-46EC-9C48-FE9C7451C871}"/>
              </a:ext>
            </a:extLst>
          </p:cNvPr>
          <p:cNvSpPr/>
          <p:nvPr/>
        </p:nvSpPr>
        <p:spPr>
          <a:xfrm>
            <a:off x="6014056" y="4710967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5" name="矩形 2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6A938C5-C69A-4ACB-A769-7C0CB156B05E}"/>
              </a:ext>
            </a:extLst>
          </p:cNvPr>
          <p:cNvSpPr/>
          <p:nvPr/>
        </p:nvSpPr>
        <p:spPr>
          <a:xfrm>
            <a:off x="8426622" y="4711705"/>
            <a:ext cx="861390" cy="58477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06.</a:t>
            </a:r>
          </a:p>
        </p:txBody>
      </p:sp>
      <p:sp>
        <p:nvSpPr>
          <p:cNvPr id="26" name="矩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1E4D788-A49B-4E9A-89F2-4BCF50445E7A}"/>
              </a:ext>
            </a:extLst>
          </p:cNvPr>
          <p:cNvSpPr/>
          <p:nvPr/>
        </p:nvSpPr>
        <p:spPr>
          <a:xfrm>
            <a:off x="9231905" y="4710967"/>
            <a:ext cx="2126975" cy="117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143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95F61375-2ADC-4DF1-878A-605B463129A7}"/>
              </a:ext>
            </a:extLst>
          </p:cNvPr>
          <p:cNvSpPr/>
          <p:nvPr/>
        </p:nvSpPr>
        <p:spPr>
          <a:xfrm>
            <a:off x="4017345" y="5801226"/>
            <a:ext cx="4626615" cy="4626613"/>
          </a:xfrm>
          <a:prstGeom prst="ellipse">
            <a:avLst/>
          </a:prstGeom>
          <a:solidFill>
            <a:schemeClr val="accent5">
              <a:alpha val="46000"/>
            </a:schemeClr>
          </a:solidFill>
          <a:ln>
            <a:noFill/>
          </a:ln>
          <a:effectLst>
            <a:glow>
              <a:schemeClr val="accent1">
                <a:alpha val="54000"/>
              </a:schemeClr>
            </a:glo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23215-A25E-43B3-AFB7-F50868180586}"/>
              </a:ext>
            </a:extLst>
          </p:cNvPr>
          <p:cNvSpPr txBox="1"/>
          <p:nvPr/>
        </p:nvSpPr>
        <p:spPr>
          <a:xfrm>
            <a:off x="6797859" y="1946404"/>
            <a:ext cx="240482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rgbClr val="006BFF"/>
                </a:solidFill>
                <a:latin typeface="Monument Extended" panose="00000500000000000000" pitchFamily="50" charset="0"/>
              </a:rPr>
              <a:t>Nolan – </a:t>
            </a:r>
            <a:r>
              <a:rPr lang="en-US" sz="26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Alendo</a:t>
            </a:r>
            <a:r>
              <a:rPr lang="en-US" sz="2667" dirty="0">
                <a:solidFill>
                  <a:srgbClr val="006BFF"/>
                </a:solidFill>
                <a:latin typeface="Monument Extended" panose="00000500000000000000" pitchFamily="50" charset="0"/>
              </a:rPr>
              <a:t>.</a:t>
            </a:r>
            <a:endParaRPr lang="en-ID" sz="2667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D7406C-A539-4057-AAFE-EA6B4E4F9995}"/>
              </a:ext>
            </a:extLst>
          </p:cNvPr>
          <p:cNvSpPr txBox="1"/>
          <p:nvPr/>
        </p:nvSpPr>
        <p:spPr>
          <a:xfrm>
            <a:off x="6797859" y="2663113"/>
            <a:ext cx="4347661" cy="70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Lorem ipsum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dolor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sit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amet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,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consectetuer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adipiscing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elit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.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Aenean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commodo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ligula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eget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dolor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.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Aenean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 </a:t>
            </a:r>
            <a:r>
              <a:rPr lang="en-ID" sz="1067" dirty="0" err="1">
                <a:solidFill>
                  <a:srgbClr val="006BFF"/>
                </a:solidFill>
                <a:latin typeface="Monument Extended" panose="00000500000000000000" pitchFamily="50" charset="0"/>
              </a:rPr>
              <a:t>massa</a:t>
            </a:r>
            <a:r>
              <a:rPr lang="en-ID" sz="1067" dirty="0">
                <a:solidFill>
                  <a:srgbClr val="006BFF"/>
                </a:solidFill>
                <a:latin typeface="Monument Extended" panose="00000500000000000000" pitchFamily="50" charset="0"/>
              </a:rPr>
              <a:t>.</a:t>
            </a:r>
            <a:endParaRPr lang="en-ID" sz="1600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A4B61-B026-4D3F-809A-5098B5CD7A61}"/>
              </a:ext>
            </a:extLst>
          </p:cNvPr>
          <p:cNvSpPr txBox="1"/>
          <p:nvPr/>
        </p:nvSpPr>
        <p:spPr>
          <a:xfrm>
            <a:off x="6818505" y="4551039"/>
            <a:ext cx="105830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dirty="0">
                <a:solidFill>
                  <a:srgbClr val="006BFF"/>
                </a:solidFill>
                <a:latin typeface="Monument Extended" panose="00000500000000000000" pitchFamily="50" charset="0"/>
              </a:rPr>
              <a:t>View My Portfolio</a:t>
            </a:r>
            <a:endParaRPr lang="en-ID" sz="933" dirty="0">
              <a:solidFill>
                <a:srgbClr val="006BFF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0" name="图片占位符 9" descr="男人和女人在跳舞&#10;&#10;低可信度描述已自动生成">
            <a:extLst>
              <a:ext uri="{FF2B5EF4-FFF2-40B4-BE49-F238E27FC236}">
                <a16:creationId xmlns:a16="http://schemas.microsoft.com/office/drawing/2014/main" id="{23FE3D6F-B9A4-4505-A9B2-BAB2C29D2D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9D13BC-5C3E-4D66-8064-0CB002DB21B3}"/>
              </a:ext>
            </a:extLst>
          </p:cNvPr>
          <p:cNvCxnSpPr>
            <a:cxnSpLocks/>
          </p:cNvCxnSpPr>
          <p:nvPr/>
        </p:nvCxnSpPr>
        <p:spPr>
          <a:xfrm>
            <a:off x="5751697" y="4653631"/>
            <a:ext cx="822397" cy="0"/>
          </a:xfrm>
          <a:prstGeom prst="line">
            <a:avLst/>
          </a:prstGeom>
          <a:ln w="38100">
            <a:solidFill>
              <a:srgbClr val="006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61F4238-6CDC-467D-BCCB-58BC3F13AA1E}"/>
              </a:ext>
            </a:extLst>
          </p:cNvPr>
          <p:cNvSpPr/>
          <p:nvPr/>
        </p:nvSpPr>
        <p:spPr>
          <a:xfrm rot="16200000">
            <a:off x="60539" y="2911892"/>
            <a:ext cx="2226968" cy="76944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426695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F4B9086C-1CB5-4894-8D93-03B625AD6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88" y="3205028"/>
            <a:ext cx="787793" cy="412654"/>
          </a:xfrm>
          <a:prstGeom prst="rect">
            <a:avLst/>
          </a:prstGeom>
        </p:spPr>
      </p:pic>
      <p:pic>
        <p:nvPicPr>
          <p:cNvPr id="33" name="图片 3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0CFA6D4-6716-42E4-A850-4C2C02BD1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3" y="3155095"/>
            <a:ext cx="787793" cy="412654"/>
          </a:xfrm>
          <a:prstGeom prst="rect">
            <a:avLst/>
          </a:prstGeom>
        </p:spPr>
      </p:pic>
      <p:sp>
        <p:nvSpPr>
          <p:cNvPr id="3" name="矩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20A0F03-05C8-4D54-ADF4-8A7BFB92946F}"/>
              </a:ext>
            </a:extLst>
          </p:cNvPr>
          <p:cNvSpPr/>
          <p:nvPr/>
        </p:nvSpPr>
        <p:spPr>
          <a:xfrm>
            <a:off x="1124896" y="2495136"/>
            <a:ext cx="2189685" cy="1867727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599950B-796B-4A54-9DFE-158C8CB5E9B5}"/>
              </a:ext>
            </a:extLst>
          </p:cNvPr>
          <p:cNvSpPr/>
          <p:nvPr/>
        </p:nvSpPr>
        <p:spPr>
          <a:xfrm>
            <a:off x="1344105" y="2339681"/>
            <a:ext cx="1751266" cy="2178635"/>
          </a:xfrm>
          <a:prstGeom prst="rect">
            <a:avLst/>
          </a:prstGeom>
          <a:noFill/>
          <a:ln w="3810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2037A0E-2AD5-48FE-A0F5-565794E581A3}"/>
              </a:ext>
            </a:extLst>
          </p:cNvPr>
          <p:cNvCxnSpPr>
            <a:cxnSpLocks/>
          </p:cNvCxnSpPr>
          <p:nvPr/>
        </p:nvCxnSpPr>
        <p:spPr>
          <a:xfrm>
            <a:off x="2219739" y="4518316"/>
            <a:ext cx="0" cy="571707"/>
          </a:xfrm>
          <a:prstGeom prst="line">
            <a:avLst/>
          </a:prstGeom>
          <a:noFill/>
          <a:ln w="38100">
            <a:solidFill>
              <a:srgbClr val="006B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2D050F5-EFFC-4AD8-A176-A716FDB73C8F}"/>
              </a:ext>
            </a:extLst>
          </p:cNvPr>
          <p:cNvSpPr/>
          <p:nvPr/>
        </p:nvSpPr>
        <p:spPr>
          <a:xfrm>
            <a:off x="3709070" y="2495136"/>
            <a:ext cx="2189685" cy="1867727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BACF8E8-4A90-4A6E-A275-EF89BC680BAD}"/>
              </a:ext>
            </a:extLst>
          </p:cNvPr>
          <p:cNvSpPr/>
          <p:nvPr/>
        </p:nvSpPr>
        <p:spPr>
          <a:xfrm>
            <a:off x="3928279" y="2339681"/>
            <a:ext cx="1751266" cy="2178635"/>
          </a:xfrm>
          <a:prstGeom prst="rect">
            <a:avLst/>
          </a:prstGeom>
          <a:noFill/>
          <a:ln w="3810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2B08E4E-944F-403D-A14E-192F247B8180}"/>
              </a:ext>
            </a:extLst>
          </p:cNvPr>
          <p:cNvCxnSpPr>
            <a:cxnSpLocks/>
          </p:cNvCxnSpPr>
          <p:nvPr/>
        </p:nvCxnSpPr>
        <p:spPr>
          <a:xfrm>
            <a:off x="4803913" y="1767974"/>
            <a:ext cx="0" cy="571707"/>
          </a:xfrm>
          <a:prstGeom prst="line">
            <a:avLst/>
          </a:prstGeom>
          <a:noFill/>
          <a:ln w="38100">
            <a:solidFill>
              <a:srgbClr val="006B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矩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C202425-1517-4CEE-8105-FD9A1F4F61CE}"/>
              </a:ext>
            </a:extLst>
          </p:cNvPr>
          <p:cNvSpPr/>
          <p:nvPr/>
        </p:nvSpPr>
        <p:spPr>
          <a:xfrm>
            <a:off x="6293244" y="2495136"/>
            <a:ext cx="2189685" cy="1867727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9F8FA08-15DF-429D-91B9-D1FB8A5D29BF}"/>
              </a:ext>
            </a:extLst>
          </p:cNvPr>
          <p:cNvSpPr/>
          <p:nvPr/>
        </p:nvSpPr>
        <p:spPr>
          <a:xfrm>
            <a:off x="6512453" y="2339681"/>
            <a:ext cx="1751266" cy="2178635"/>
          </a:xfrm>
          <a:prstGeom prst="rect">
            <a:avLst/>
          </a:prstGeom>
          <a:noFill/>
          <a:ln w="3810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CBA554B-F4A0-4512-B427-FD2A188D06A4}"/>
              </a:ext>
            </a:extLst>
          </p:cNvPr>
          <p:cNvCxnSpPr>
            <a:cxnSpLocks/>
          </p:cNvCxnSpPr>
          <p:nvPr/>
        </p:nvCxnSpPr>
        <p:spPr>
          <a:xfrm>
            <a:off x="7388087" y="4518316"/>
            <a:ext cx="0" cy="571707"/>
          </a:xfrm>
          <a:prstGeom prst="line">
            <a:avLst/>
          </a:prstGeom>
          <a:noFill/>
          <a:ln w="38100">
            <a:solidFill>
              <a:srgbClr val="006B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1BC047C-2507-4F1B-8580-9DBFD9FEA1F0}"/>
              </a:ext>
            </a:extLst>
          </p:cNvPr>
          <p:cNvSpPr/>
          <p:nvPr/>
        </p:nvSpPr>
        <p:spPr>
          <a:xfrm>
            <a:off x="8877418" y="2495136"/>
            <a:ext cx="2189685" cy="1867727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88B7EB4-0C6E-482B-A6B7-8DCCE1401393}"/>
              </a:ext>
            </a:extLst>
          </p:cNvPr>
          <p:cNvSpPr/>
          <p:nvPr/>
        </p:nvSpPr>
        <p:spPr>
          <a:xfrm>
            <a:off x="9096627" y="2339681"/>
            <a:ext cx="1751266" cy="2178635"/>
          </a:xfrm>
          <a:prstGeom prst="rect">
            <a:avLst/>
          </a:prstGeom>
          <a:noFill/>
          <a:ln w="38100">
            <a:solidFill>
              <a:srgbClr val="006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BE289FD-DB5D-41DA-BFCE-9277FB07F23A}"/>
              </a:ext>
            </a:extLst>
          </p:cNvPr>
          <p:cNvCxnSpPr>
            <a:cxnSpLocks/>
          </p:cNvCxnSpPr>
          <p:nvPr/>
        </p:nvCxnSpPr>
        <p:spPr>
          <a:xfrm>
            <a:off x="9972261" y="1767974"/>
            <a:ext cx="0" cy="571707"/>
          </a:xfrm>
          <a:prstGeom prst="line">
            <a:avLst/>
          </a:prstGeom>
          <a:noFill/>
          <a:ln w="38100">
            <a:solidFill>
              <a:srgbClr val="006B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Freeform 2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B36F5CC-890A-4873-839F-AFEC0320F62A}"/>
              </a:ext>
            </a:extLst>
          </p:cNvPr>
          <p:cNvSpPr>
            <a:spLocks/>
          </p:cNvSpPr>
          <p:nvPr/>
        </p:nvSpPr>
        <p:spPr bwMode="auto">
          <a:xfrm>
            <a:off x="4573723" y="3205028"/>
            <a:ext cx="460377" cy="362721"/>
          </a:xfrm>
          <a:custGeom>
            <a:avLst/>
            <a:gdLst>
              <a:gd name="T0" fmla="*/ 88 w 98"/>
              <a:gd name="T1" fmla="*/ 42 h 77"/>
              <a:gd name="T2" fmla="*/ 49 w 98"/>
              <a:gd name="T3" fmla="*/ 77 h 77"/>
              <a:gd name="T4" fmla="*/ 10 w 98"/>
              <a:gd name="T5" fmla="*/ 42 h 77"/>
              <a:gd name="T6" fmla="*/ 10 w 98"/>
              <a:gd name="T7" fmla="*/ 8 h 77"/>
              <a:gd name="T8" fmla="*/ 43 w 98"/>
              <a:gd name="T9" fmla="*/ 8 h 77"/>
              <a:gd name="T10" fmla="*/ 49 w 98"/>
              <a:gd name="T11" fmla="*/ 14 h 77"/>
              <a:gd name="T12" fmla="*/ 55 w 98"/>
              <a:gd name="T13" fmla="*/ 8 h 77"/>
              <a:gd name="T14" fmla="*/ 88 w 98"/>
              <a:gd name="T15" fmla="*/ 8 h 77"/>
              <a:gd name="T16" fmla="*/ 88 w 98"/>
              <a:gd name="T17" fmla="*/ 4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77">
                <a:moveTo>
                  <a:pt x="88" y="42"/>
                </a:moveTo>
                <a:cubicBezTo>
                  <a:pt x="49" y="77"/>
                  <a:pt x="49" y="77"/>
                  <a:pt x="49" y="77"/>
                </a:cubicBezTo>
                <a:cubicBezTo>
                  <a:pt x="10" y="42"/>
                  <a:pt x="10" y="42"/>
                  <a:pt x="10" y="42"/>
                </a:cubicBezTo>
                <a:cubicBezTo>
                  <a:pt x="0" y="32"/>
                  <a:pt x="0" y="17"/>
                  <a:pt x="10" y="8"/>
                </a:cubicBezTo>
                <a:cubicBezTo>
                  <a:pt x="19" y="0"/>
                  <a:pt x="34" y="0"/>
                  <a:pt x="43" y="8"/>
                </a:cubicBezTo>
                <a:cubicBezTo>
                  <a:pt x="49" y="14"/>
                  <a:pt x="49" y="14"/>
                  <a:pt x="49" y="14"/>
                </a:cubicBezTo>
                <a:cubicBezTo>
                  <a:pt x="55" y="8"/>
                  <a:pt x="55" y="8"/>
                  <a:pt x="55" y="8"/>
                </a:cubicBezTo>
                <a:cubicBezTo>
                  <a:pt x="64" y="0"/>
                  <a:pt x="79" y="0"/>
                  <a:pt x="88" y="8"/>
                </a:cubicBezTo>
                <a:cubicBezTo>
                  <a:pt x="98" y="17"/>
                  <a:pt x="98" y="32"/>
                  <a:pt x="88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C5FBC0F-E67D-442A-943E-5092AA03FD89}"/>
              </a:ext>
            </a:extLst>
          </p:cNvPr>
          <p:cNvSpPr>
            <a:spLocks noEditPoints="1"/>
          </p:cNvSpPr>
          <p:nvPr/>
        </p:nvSpPr>
        <p:spPr bwMode="auto">
          <a:xfrm>
            <a:off x="9803210" y="3132946"/>
            <a:ext cx="400237" cy="434803"/>
          </a:xfrm>
          <a:custGeom>
            <a:avLst/>
            <a:gdLst>
              <a:gd name="T0" fmla="*/ 90 w 93"/>
              <a:gd name="T1" fmla="*/ 58 h 101"/>
              <a:gd name="T2" fmla="*/ 54 w 93"/>
              <a:gd name="T3" fmla="*/ 92 h 101"/>
              <a:gd name="T4" fmla="*/ 5 w 93"/>
              <a:gd name="T5" fmla="*/ 89 h 101"/>
              <a:gd name="T6" fmla="*/ 9 w 93"/>
              <a:gd name="T7" fmla="*/ 65 h 101"/>
              <a:gd name="T8" fmla="*/ 16 w 93"/>
              <a:gd name="T9" fmla="*/ 12 h 101"/>
              <a:gd name="T10" fmla="*/ 22 w 93"/>
              <a:gd name="T11" fmla="*/ 2 h 101"/>
              <a:gd name="T12" fmla="*/ 33 w 93"/>
              <a:gd name="T13" fmla="*/ 6 h 101"/>
              <a:gd name="T14" fmla="*/ 72 w 93"/>
              <a:gd name="T15" fmla="*/ 42 h 101"/>
              <a:gd name="T16" fmla="*/ 90 w 93"/>
              <a:gd name="T17" fmla="*/ 58 h 101"/>
              <a:gd name="T18" fmla="*/ 82 w 93"/>
              <a:gd name="T19" fmla="*/ 61 h 101"/>
              <a:gd name="T20" fmla="*/ 44 w 93"/>
              <a:gd name="T21" fmla="*/ 62 h 101"/>
              <a:gd name="T22" fmla="*/ 13 w 93"/>
              <a:gd name="T23" fmla="*/ 86 h 101"/>
              <a:gd name="T24" fmla="*/ 52 w 93"/>
              <a:gd name="T25" fmla="*/ 85 h 101"/>
              <a:gd name="T26" fmla="*/ 82 w 93"/>
              <a:gd name="T27" fmla="*/ 61 h 101"/>
              <a:gd name="T28" fmla="*/ 49 w 93"/>
              <a:gd name="T29" fmla="*/ 65 h 101"/>
              <a:gd name="T30" fmla="*/ 49 w 93"/>
              <a:gd name="T31" fmla="*/ 65 h 101"/>
              <a:gd name="T32" fmla="*/ 38 w 93"/>
              <a:gd name="T33" fmla="*/ 81 h 101"/>
              <a:gd name="T34" fmla="*/ 21 w 93"/>
              <a:gd name="T35" fmla="*/ 79 h 101"/>
              <a:gd name="T36" fmla="*/ 45 w 93"/>
              <a:gd name="T37" fmla="*/ 66 h 101"/>
              <a:gd name="T38" fmla="*/ 49 w 93"/>
              <a:gd name="T39" fmla="*/ 6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" h="101">
                <a:moveTo>
                  <a:pt x="90" y="58"/>
                </a:moveTo>
                <a:cubicBezTo>
                  <a:pt x="93" y="66"/>
                  <a:pt x="78" y="84"/>
                  <a:pt x="54" y="92"/>
                </a:cubicBezTo>
                <a:cubicBezTo>
                  <a:pt x="31" y="101"/>
                  <a:pt x="9" y="98"/>
                  <a:pt x="5" y="89"/>
                </a:cubicBezTo>
                <a:cubicBezTo>
                  <a:pt x="1" y="77"/>
                  <a:pt x="12" y="77"/>
                  <a:pt x="9" y="65"/>
                </a:cubicBezTo>
                <a:cubicBezTo>
                  <a:pt x="1" y="37"/>
                  <a:pt x="0" y="25"/>
                  <a:pt x="16" y="12"/>
                </a:cubicBezTo>
                <a:cubicBezTo>
                  <a:pt x="21" y="7"/>
                  <a:pt x="17" y="4"/>
                  <a:pt x="22" y="2"/>
                </a:cubicBezTo>
                <a:cubicBezTo>
                  <a:pt x="28" y="0"/>
                  <a:pt x="26" y="6"/>
                  <a:pt x="33" y="6"/>
                </a:cubicBezTo>
                <a:cubicBezTo>
                  <a:pt x="53" y="5"/>
                  <a:pt x="59" y="15"/>
                  <a:pt x="72" y="42"/>
                </a:cubicBezTo>
                <a:cubicBezTo>
                  <a:pt x="77" y="53"/>
                  <a:pt x="85" y="46"/>
                  <a:pt x="90" y="58"/>
                </a:cubicBezTo>
                <a:close/>
                <a:moveTo>
                  <a:pt x="82" y="61"/>
                </a:moveTo>
                <a:cubicBezTo>
                  <a:pt x="81" y="57"/>
                  <a:pt x="67" y="53"/>
                  <a:pt x="44" y="62"/>
                </a:cubicBezTo>
                <a:cubicBezTo>
                  <a:pt x="20" y="71"/>
                  <a:pt x="12" y="83"/>
                  <a:pt x="13" y="86"/>
                </a:cubicBezTo>
                <a:cubicBezTo>
                  <a:pt x="13" y="88"/>
                  <a:pt x="31" y="93"/>
                  <a:pt x="52" y="85"/>
                </a:cubicBezTo>
                <a:cubicBezTo>
                  <a:pt x="73" y="77"/>
                  <a:pt x="83" y="63"/>
                  <a:pt x="82" y="61"/>
                </a:cubicBezTo>
                <a:close/>
                <a:moveTo>
                  <a:pt x="49" y="65"/>
                </a:moveTo>
                <a:cubicBezTo>
                  <a:pt x="49" y="65"/>
                  <a:pt x="49" y="65"/>
                  <a:pt x="49" y="65"/>
                </a:cubicBezTo>
                <a:cubicBezTo>
                  <a:pt x="51" y="71"/>
                  <a:pt x="46" y="78"/>
                  <a:pt x="38" y="81"/>
                </a:cubicBezTo>
                <a:cubicBezTo>
                  <a:pt x="31" y="83"/>
                  <a:pt x="25" y="82"/>
                  <a:pt x="21" y="79"/>
                </a:cubicBezTo>
                <a:cubicBezTo>
                  <a:pt x="26" y="75"/>
                  <a:pt x="34" y="70"/>
                  <a:pt x="45" y="66"/>
                </a:cubicBezTo>
                <a:cubicBezTo>
                  <a:pt x="46" y="66"/>
                  <a:pt x="48" y="65"/>
                  <a:pt x="49" y="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3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876039D-6104-4AFB-AF39-001AF5B19830}"/>
              </a:ext>
            </a:extLst>
          </p:cNvPr>
          <p:cNvSpPr>
            <a:spLocks/>
          </p:cNvSpPr>
          <p:nvPr/>
        </p:nvSpPr>
        <p:spPr bwMode="auto">
          <a:xfrm>
            <a:off x="1988553" y="3039768"/>
            <a:ext cx="462370" cy="554047"/>
          </a:xfrm>
          <a:custGeom>
            <a:avLst/>
            <a:gdLst>
              <a:gd name="T0" fmla="*/ 97 w 98"/>
              <a:gd name="T1" fmla="*/ 44 h 117"/>
              <a:gd name="T2" fmla="*/ 21 w 98"/>
              <a:gd name="T3" fmla="*/ 78 h 117"/>
              <a:gd name="T4" fmla="*/ 31 w 98"/>
              <a:gd name="T5" fmla="*/ 117 h 117"/>
              <a:gd name="T6" fmla="*/ 20 w 98"/>
              <a:gd name="T7" fmla="*/ 117 h 117"/>
              <a:gd name="T8" fmla="*/ 0 w 98"/>
              <a:gd name="T9" fmla="*/ 39 h 117"/>
              <a:gd name="T10" fmla="*/ 10 w 98"/>
              <a:gd name="T11" fmla="*/ 35 h 117"/>
              <a:gd name="T12" fmla="*/ 94 w 98"/>
              <a:gd name="T13" fmla="*/ 42 h 117"/>
              <a:gd name="T14" fmla="*/ 97 w 98"/>
              <a:gd name="T15" fmla="*/ 44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8" h="117">
                <a:moveTo>
                  <a:pt x="97" y="44"/>
                </a:moveTo>
                <a:cubicBezTo>
                  <a:pt x="46" y="117"/>
                  <a:pt x="63" y="43"/>
                  <a:pt x="21" y="78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0" y="39"/>
                  <a:pt x="0" y="39"/>
                  <a:pt x="0" y="39"/>
                </a:cubicBezTo>
                <a:cubicBezTo>
                  <a:pt x="10" y="35"/>
                  <a:pt x="10" y="35"/>
                  <a:pt x="10" y="35"/>
                </a:cubicBezTo>
                <a:cubicBezTo>
                  <a:pt x="58" y="0"/>
                  <a:pt x="33" y="66"/>
                  <a:pt x="94" y="42"/>
                </a:cubicBezTo>
                <a:cubicBezTo>
                  <a:pt x="96" y="41"/>
                  <a:pt x="98" y="42"/>
                  <a:pt x="97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8D2076A-F19B-4650-9826-C1416A1A2084}"/>
              </a:ext>
            </a:extLst>
          </p:cNvPr>
          <p:cNvSpPr>
            <a:spLocks/>
          </p:cNvSpPr>
          <p:nvPr/>
        </p:nvSpPr>
        <p:spPr bwMode="auto">
          <a:xfrm>
            <a:off x="7132985" y="3137267"/>
            <a:ext cx="510201" cy="430482"/>
          </a:xfrm>
          <a:custGeom>
            <a:avLst/>
            <a:gdLst>
              <a:gd name="T0" fmla="*/ 102 w 108"/>
              <a:gd name="T1" fmla="*/ 16 h 91"/>
              <a:gd name="T2" fmla="*/ 63 w 108"/>
              <a:gd name="T3" fmla="*/ 68 h 91"/>
              <a:gd name="T4" fmla="*/ 21 w 108"/>
              <a:gd name="T5" fmla="*/ 68 h 91"/>
              <a:gd name="T6" fmla="*/ 9 w 108"/>
              <a:gd name="T7" fmla="*/ 87 h 91"/>
              <a:gd name="T8" fmla="*/ 1 w 108"/>
              <a:gd name="T9" fmla="*/ 83 h 91"/>
              <a:gd name="T10" fmla="*/ 74 w 108"/>
              <a:gd name="T11" fmla="*/ 25 h 91"/>
              <a:gd name="T12" fmla="*/ 8 w 108"/>
              <a:gd name="T13" fmla="*/ 55 h 91"/>
              <a:gd name="T14" fmla="*/ 26 w 108"/>
              <a:gd name="T15" fmla="*/ 17 h 91"/>
              <a:gd name="T16" fmla="*/ 102 w 108"/>
              <a:gd name="T17" fmla="*/ 1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91">
                <a:moveTo>
                  <a:pt x="102" y="16"/>
                </a:moveTo>
                <a:cubicBezTo>
                  <a:pt x="78" y="29"/>
                  <a:pt x="80" y="56"/>
                  <a:pt x="63" y="68"/>
                </a:cubicBezTo>
                <a:cubicBezTo>
                  <a:pt x="50" y="77"/>
                  <a:pt x="32" y="72"/>
                  <a:pt x="21" y="68"/>
                </a:cubicBezTo>
                <a:cubicBezTo>
                  <a:pt x="21" y="68"/>
                  <a:pt x="14" y="76"/>
                  <a:pt x="9" y="87"/>
                </a:cubicBezTo>
                <a:cubicBezTo>
                  <a:pt x="7" y="91"/>
                  <a:pt x="0" y="87"/>
                  <a:pt x="1" y="83"/>
                </a:cubicBezTo>
                <a:cubicBezTo>
                  <a:pt x="18" y="45"/>
                  <a:pt x="74" y="25"/>
                  <a:pt x="74" y="25"/>
                </a:cubicBezTo>
                <a:cubicBezTo>
                  <a:pt x="74" y="25"/>
                  <a:pt x="34" y="24"/>
                  <a:pt x="8" y="55"/>
                </a:cubicBezTo>
                <a:cubicBezTo>
                  <a:pt x="7" y="48"/>
                  <a:pt x="6" y="29"/>
                  <a:pt x="26" y="17"/>
                </a:cubicBezTo>
                <a:cubicBezTo>
                  <a:pt x="55" y="0"/>
                  <a:pt x="108" y="13"/>
                  <a:pt x="102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矩形 2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613DFE1-A044-438F-A2A0-012C4B3A48FA}"/>
              </a:ext>
            </a:extLst>
          </p:cNvPr>
          <p:cNvSpPr/>
          <p:nvPr/>
        </p:nvSpPr>
        <p:spPr>
          <a:xfrm>
            <a:off x="1344105" y="1630635"/>
            <a:ext cx="170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2020.01-05</a:t>
            </a:r>
            <a:endParaRPr lang="en-US" altLang="zh-CN" sz="1600" dirty="0">
              <a:solidFill>
                <a:srgbClr val="006B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6" name="矩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44AB522-2BCA-4EC5-9876-EEC0C4EF4C63}"/>
              </a:ext>
            </a:extLst>
          </p:cNvPr>
          <p:cNvSpPr/>
          <p:nvPr/>
        </p:nvSpPr>
        <p:spPr>
          <a:xfrm>
            <a:off x="3951448" y="4920746"/>
            <a:ext cx="170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2020.06-08</a:t>
            </a:r>
            <a:endParaRPr lang="en-US" altLang="zh-CN" sz="1600" dirty="0">
              <a:solidFill>
                <a:srgbClr val="006B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7" name="矩形 2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C499925-0E11-445F-A4B7-5E0770AEB7B5}"/>
              </a:ext>
            </a:extLst>
          </p:cNvPr>
          <p:cNvSpPr/>
          <p:nvPr/>
        </p:nvSpPr>
        <p:spPr>
          <a:xfrm>
            <a:off x="6535622" y="1630635"/>
            <a:ext cx="170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2020.09-11</a:t>
            </a:r>
            <a:endParaRPr lang="en-US" altLang="zh-CN" sz="1600" dirty="0">
              <a:solidFill>
                <a:srgbClr val="006B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8" name="矩形 2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C6410F9-13EB-4761-BAAC-41F473157856}"/>
              </a:ext>
            </a:extLst>
          </p:cNvPr>
          <p:cNvSpPr/>
          <p:nvPr/>
        </p:nvSpPr>
        <p:spPr>
          <a:xfrm>
            <a:off x="9308915" y="4920746"/>
            <a:ext cx="1326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006B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2020.12</a:t>
            </a:r>
            <a:endParaRPr lang="en-US" altLang="zh-CN" sz="1600" dirty="0">
              <a:solidFill>
                <a:srgbClr val="006BFF"/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9" name="矩形 2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8081E8A-9867-4C28-9C21-D4FE6F128257}"/>
              </a:ext>
            </a:extLst>
          </p:cNvPr>
          <p:cNvSpPr/>
          <p:nvPr/>
        </p:nvSpPr>
        <p:spPr>
          <a:xfrm>
            <a:off x="1124896" y="5259300"/>
            <a:ext cx="2189686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Rich content presentation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</a:p>
        </p:txBody>
      </p:sp>
      <p:sp>
        <p:nvSpPr>
          <p:cNvPr id="30" name="矩形 2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368FCD8-5110-4BBD-9A1C-6E4EB5D8C189}"/>
              </a:ext>
            </a:extLst>
          </p:cNvPr>
          <p:cNvSpPr/>
          <p:nvPr/>
        </p:nvSpPr>
        <p:spPr>
          <a:xfrm>
            <a:off x="3709068" y="949731"/>
            <a:ext cx="2189686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Rich content presentation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</a:p>
        </p:txBody>
      </p:sp>
      <p:sp>
        <p:nvSpPr>
          <p:cNvPr id="31" name="矩形 3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9CDB53F-0926-4513-AD58-9565664E41C8}"/>
              </a:ext>
            </a:extLst>
          </p:cNvPr>
          <p:cNvSpPr/>
          <p:nvPr/>
        </p:nvSpPr>
        <p:spPr>
          <a:xfrm>
            <a:off x="6293244" y="5259299"/>
            <a:ext cx="2189686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Rich content presentation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</a:p>
        </p:txBody>
      </p:sp>
      <p:sp>
        <p:nvSpPr>
          <p:cNvPr id="32" name="矩形 3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90D9B5A7-741A-456C-84BE-DC34C6DBD722}"/>
              </a:ext>
            </a:extLst>
          </p:cNvPr>
          <p:cNvSpPr/>
          <p:nvPr/>
        </p:nvSpPr>
        <p:spPr>
          <a:xfrm>
            <a:off x="8877417" y="949731"/>
            <a:ext cx="2189686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Rich content presentation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</a:p>
        </p:txBody>
      </p:sp>
    </p:spTree>
    <p:extLst>
      <p:ext uri="{BB962C8B-B14F-4D97-AF65-F5344CB8AC3E}">
        <p14:creationId xmlns:p14="http://schemas.microsoft.com/office/powerpoint/2010/main" val="39141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5F4DA26-7F6B-4AC4-8133-716DBBC749C1}"/>
              </a:ext>
            </a:extLst>
          </p:cNvPr>
          <p:cNvSpPr/>
          <p:nvPr/>
        </p:nvSpPr>
        <p:spPr>
          <a:xfrm>
            <a:off x="9971049" y="997198"/>
            <a:ext cx="1018729" cy="92333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40</a:t>
            </a:r>
          </a:p>
        </p:txBody>
      </p:sp>
      <p:grpSp>
        <p:nvGrpSpPr>
          <p:cNvPr id="11" name="组合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295DCDF-4985-4288-9162-292AAB3A76A7}"/>
              </a:ext>
            </a:extLst>
          </p:cNvPr>
          <p:cNvGrpSpPr/>
          <p:nvPr/>
        </p:nvGrpSpPr>
        <p:grpSpPr>
          <a:xfrm>
            <a:off x="1637068" y="1275201"/>
            <a:ext cx="4366590" cy="3829878"/>
            <a:chOff x="1335157" y="1431236"/>
            <a:chExt cx="4366590" cy="3829878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31F8B297-AA0E-4508-878F-A9E77849B688}"/>
                </a:ext>
              </a:extLst>
            </p:cNvPr>
            <p:cNvCxnSpPr>
              <a:cxnSpLocks/>
            </p:cNvCxnSpPr>
            <p:nvPr/>
          </p:nvCxnSpPr>
          <p:spPr>
            <a:xfrm>
              <a:off x="1335157" y="1431236"/>
              <a:ext cx="4366590" cy="0"/>
            </a:xfrm>
            <a:prstGeom prst="line">
              <a:avLst/>
            </a:prstGeom>
            <a:solidFill>
              <a:srgbClr val="006BFF"/>
            </a:solidFill>
            <a:ln w="1905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4653C3A-34F9-4EFE-9C4A-4B57E61DBDCB}"/>
                </a:ext>
              </a:extLst>
            </p:cNvPr>
            <p:cNvCxnSpPr>
              <a:cxnSpLocks/>
            </p:cNvCxnSpPr>
            <p:nvPr/>
          </p:nvCxnSpPr>
          <p:spPr>
            <a:xfrm>
              <a:off x="1335157" y="2388706"/>
              <a:ext cx="4366590" cy="0"/>
            </a:xfrm>
            <a:prstGeom prst="line">
              <a:avLst/>
            </a:prstGeom>
            <a:solidFill>
              <a:srgbClr val="006BFF"/>
            </a:solidFill>
            <a:ln w="1905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70FA92C-0430-47FB-BE2C-446AA333523F}"/>
                </a:ext>
              </a:extLst>
            </p:cNvPr>
            <p:cNvCxnSpPr>
              <a:cxnSpLocks/>
            </p:cNvCxnSpPr>
            <p:nvPr/>
          </p:nvCxnSpPr>
          <p:spPr>
            <a:xfrm>
              <a:off x="1335157" y="3346176"/>
              <a:ext cx="4366590" cy="0"/>
            </a:xfrm>
            <a:prstGeom prst="line">
              <a:avLst/>
            </a:prstGeom>
            <a:solidFill>
              <a:srgbClr val="006BFF"/>
            </a:solidFill>
            <a:ln w="1905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CAA90A9-5FFD-4B4A-8A39-25E5999A639A}"/>
                </a:ext>
              </a:extLst>
            </p:cNvPr>
            <p:cNvCxnSpPr>
              <a:cxnSpLocks/>
            </p:cNvCxnSpPr>
            <p:nvPr/>
          </p:nvCxnSpPr>
          <p:spPr>
            <a:xfrm>
              <a:off x="1335157" y="4303646"/>
              <a:ext cx="4366590" cy="0"/>
            </a:xfrm>
            <a:prstGeom prst="line">
              <a:avLst/>
            </a:prstGeom>
            <a:solidFill>
              <a:srgbClr val="006BFF"/>
            </a:solidFill>
            <a:ln w="1905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9F7FAE4-21EF-47D3-8F9A-2308070C6833}"/>
                </a:ext>
              </a:extLst>
            </p:cNvPr>
            <p:cNvCxnSpPr>
              <a:cxnSpLocks/>
            </p:cNvCxnSpPr>
            <p:nvPr/>
          </p:nvCxnSpPr>
          <p:spPr>
            <a:xfrm>
              <a:off x="1335157" y="5261114"/>
              <a:ext cx="4366590" cy="0"/>
            </a:xfrm>
            <a:prstGeom prst="line">
              <a:avLst/>
            </a:prstGeom>
            <a:solidFill>
              <a:srgbClr val="006BFF"/>
            </a:solidFill>
            <a:ln w="19050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立方体 1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E84E82A-6F3F-4AF4-AB05-2D453F45F0AE}"/>
              </a:ext>
            </a:extLst>
          </p:cNvPr>
          <p:cNvSpPr/>
          <p:nvPr/>
        </p:nvSpPr>
        <p:spPr>
          <a:xfrm>
            <a:off x="2183720" y="3190138"/>
            <a:ext cx="755374" cy="1914935"/>
          </a:xfrm>
          <a:prstGeom prst="cub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4F78487-55AA-481A-979A-6F1EF388E0FE}"/>
              </a:ext>
            </a:extLst>
          </p:cNvPr>
          <p:cNvSpPr/>
          <p:nvPr/>
        </p:nvSpPr>
        <p:spPr>
          <a:xfrm>
            <a:off x="3453453" y="1493868"/>
            <a:ext cx="755374" cy="3611206"/>
          </a:xfrm>
          <a:prstGeom prst="cub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BD0034F-7262-40C9-B98F-FA7349703C3D}"/>
              </a:ext>
            </a:extLst>
          </p:cNvPr>
          <p:cNvSpPr/>
          <p:nvPr/>
        </p:nvSpPr>
        <p:spPr>
          <a:xfrm>
            <a:off x="4723186" y="2567310"/>
            <a:ext cx="755374" cy="2537764"/>
          </a:xfrm>
          <a:prstGeom prst="cube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BB0E368-FAB8-4F46-9E2B-D80CABD038BA}"/>
              </a:ext>
            </a:extLst>
          </p:cNvPr>
          <p:cNvSpPr/>
          <p:nvPr/>
        </p:nvSpPr>
        <p:spPr>
          <a:xfrm>
            <a:off x="1202222" y="4920407"/>
            <a:ext cx="557428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</a:t>
            </a:r>
          </a:p>
        </p:txBody>
      </p:sp>
      <p:sp>
        <p:nvSpPr>
          <p:cNvPr id="18" name="矩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00F4051-FBE1-4814-B49E-DFF81BD46A5C}"/>
              </a:ext>
            </a:extLst>
          </p:cNvPr>
          <p:cNvSpPr/>
          <p:nvPr/>
        </p:nvSpPr>
        <p:spPr>
          <a:xfrm>
            <a:off x="1213818" y="3980012"/>
            <a:ext cx="557428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2</a:t>
            </a:r>
          </a:p>
        </p:txBody>
      </p:sp>
      <p:sp>
        <p:nvSpPr>
          <p:cNvPr id="19" name="矩形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E41084CA-D1AE-4A1D-B2B0-B68D97DA0765}"/>
              </a:ext>
            </a:extLst>
          </p:cNvPr>
          <p:cNvSpPr/>
          <p:nvPr/>
        </p:nvSpPr>
        <p:spPr>
          <a:xfrm>
            <a:off x="1213818" y="3005472"/>
            <a:ext cx="557428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4</a:t>
            </a:r>
          </a:p>
        </p:txBody>
      </p:sp>
      <p:sp>
        <p:nvSpPr>
          <p:cNvPr id="20" name="矩形 19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BD0418F-D558-4CE9-A15D-92236F46D7FD}"/>
              </a:ext>
            </a:extLst>
          </p:cNvPr>
          <p:cNvSpPr/>
          <p:nvPr/>
        </p:nvSpPr>
        <p:spPr>
          <a:xfrm>
            <a:off x="1213818" y="2064067"/>
            <a:ext cx="557428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6</a:t>
            </a:r>
          </a:p>
        </p:txBody>
      </p:sp>
      <p:sp>
        <p:nvSpPr>
          <p:cNvPr id="21" name="矩形 2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6264A60-2D4E-4F1E-BF15-0D0D2A67FF66}"/>
              </a:ext>
            </a:extLst>
          </p:cNvPr>
          <p:cNvSpPr/>
          <p:nvPr/>
        </p:nvSpPr>
        <p:spPr>
          <a:xfrm>
            <a:off x="1213818" y="1089531"/>
            <a:ext cx="557428" cy="369332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8</a:t>
            </a:r>
          </a:p>
        </p:txBody>
      </p:sp>
      <p:sp>
        <p:nvSpPr>
          <p:cNvPr id="22" name="矩形 2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4D4A97B-AAE1-49B2-B268-5D95C61AD5E0}"/>
              </a:ext>
            </a:extLst>
          </p:cNvPr>
          <p:cNvSpPr/>
          <p:nvPr/>
        </p:nvSpPr>
        <p:spPr>
          <a:xfrm>
            <a:off x="1545138" y="5243774"/>
            <a:ext cx="4458519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We are committed to building the business value and core competitiveness of roadshows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思源黑体 Bold" panose="020B0800000000000000" pitchFamily="34" charset="-122"/>
                <a:ea typeface="思源黑体 Bold" panose="020B0800000000000000" pitchFamily="34" charset="-122"/>
              </a:rPr>
              <a:t>.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思源黑体 Bold" panose="020B0800000000000000" pitchFamily="34" charset="-122"/>
              <a:ea typeface="思源黑体 Bold" panose="020B0800000000000000" pitchFamily="34" charset="-122"/>
            </a:endParaRPr>
          </a:p>
        </p:txBody>
      </p:sp>
      <p:sp>
        <p:nvSpPr>
          <p:cNvPr id="23" name="矩形 2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E9C5B2A-892A-4C51-A4C2-9CFC6A8F5E78}"/>
              </a:ext>
            </a:extLst>
          </p:cNvPr>
          <p:cNvSpPr/>
          <p:nvPr/>
        </p:nvSpPr>
        <p:spPr>
          <a:xfrm>
            <a:off x="6113824" y="1816371"/>
            <a:ext cx="480306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</a:p>
        </p:txBody>
      </p:sp>
      <p:sp>
        <p:nvSpPr>
          <p:cNvPr id="24" name="矩形 2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985B4A8-1A66-4910-A7DB-CC9B369A8FEA}"/>
              </a:ext>
            </a:extLst>
          </p:cNvPr>
          <p:cNvSpPr/>
          <p:nvPr/>
        </p:nvSpPr>
        <p:spPr>
          <a:xfrm>
            <a:off x="9971049" y="2541643"/>
            <a:ext cx="1018729" cy="92333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60</a:t>
            </a:r>
          </a:p>
        </p:txBody>
      </p:sp>
      <p:sp>
        <p:nvSpPr>
          <p:cNvPr id="25" name="矩形 2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1864F77-0634-44D6-B70D-2FF92B70EF62}"/>
              </a:ext>
            </a:extLst>
          </p:cNvPr>
          <p:cNvSpPr/>
          <p:nvPr/>
        </p:nvSpPr>
        <p:spPr>
          <a:xfrm>
            <a:off x="6113824" y="3360816"/>
            <a:ext cx="480306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</a:p>
        </p:txBody>
      </p:sp>
      <p:sp>
        <p:nvSpPr>
          <p:cNvPr id="26" name="矩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84A4FD4-8555-4C4A-9038-337786DD0967}"/>
              </a:ext>
            </a:extLst>
          </p:cNvPr>
          <p:cNvSpPr/>
          <p:nvPr/>
        </p:nvSpPr>
        <p:spPr>
          <a:xfrm>
            <a:off x="9971049" y="4239935"/>
            <a:ext cx="1018729" cy="92333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006B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80</a:t>
            </a:r>
          </a:p>
        </p:txBody>
      </p:sp>
      <p:sp>
        <p:nvSpPr>
          <p:cNvPr id="27" name="矩形 2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6ACDF26-2198-4FCD-8F3E-555693359D37}"/>
              </a:ext>
            </a:extLst>
          </p:cNvPr>
          <p:cNvSpPr/>
          <p:nvPr/>
        </p:nvSpPr>
        <p:spPr>
          <a:xfrm>
            <a:off x="6113824" y="5059108"/>
            <a:ext cx="4803067" cy="61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rgbClr val="006BFF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We are committed to building the business value and core competitiveness of roadshows</a:t>
            </a:r>
          </a:p>
        </p:txBody>
      </p:sp>
    </p:spTree>
    <p:extLst>
      <p:ext uri="{BB962C8B-B14F-4D97-AF65-F5344CB8AC3E}">
        <p14:creationId xmlns:p14="http://schemas.microsoft.com/office/powerpoint/2010/main" val="2201765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4192</TotalTime>
  <Words>937</Words>
  <Application>Microsoft Office PowerPoint</Application>
  <PresentationFormat>宽屏</PresentationFormat>
  <Paragraphs>128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Monument Extended</vt:lpstr>
      <vt:lpstr>等线</vt:lpstr>
      <vt:lpstr>思源黑体 Bold</vt:lpstr>
      <vt:lpstr>思源黑体 CN Bold</vt:lpstr>
      <vt:lpstr>思源黑体 CN Heavy</vt:lpstr>
      <vt:lpstr>思源黑体 CN Medium</vt:lpstr>
      <vt:lpstr>思源黑体 CN Normal</vt:lpstr>
      <vt:lpstr>思源黑体 Heavy</vt:lpstr>
      <vt:lpstr>思源黑体 Light</vt:lpstr>
      <vt:lpstr>思源黑体 Normal</vt:lpstr>
      <vt:lpstr>Arial</vt:lpstr>
      <vt:lpstr>Franklin Gothic Heavy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macpro;無用PPT</dc:creator>
  <cp:lastModifiedBy>Xinbin Hu</cp:lastModifiedBy>
  <cp:revision>885</cp:revision>
  <dcterms:created xsi:type="dcterms:W3CDTF">2020-07-07T03:15:13Z</dcterms:created>
  <dcterms:modified xsi:type="dcterms:W3CDTF">2022-11-16T05:18:07Z</dcterms:modified>
</cp:coreProperties>
</file>